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7"/>
  </p:notesMasterIdLst>
  <p:handoutMasterIdLst>
    <p:handoutMasterId r:id="rId8"/>
  </p:handoutMasterIdLst>
  <p:sldIdLst>
    <p:sldId id="621" r:id="rId2"/>
    <p:sldId id="632" r:id="rId3"/>
    <p:sldId id="658" r:id="rId4"/>
    <p:sldId id="659" r:id="rId5"/>
    <p:sldId id="549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B47"/>
    <a:srgbClr val="F47B34"/>
    <a:srgbClr val="EFF5FB"/>
    <a:srgbClr val="FF9999"/>
    <a:srgbClr val="76A7DC"/>
    <a:srgbClr val="FE659C"/>
    <a:srgbClr val="FFB9B9"/>
    <a:srgbClr val="E6E6E6"/>
    <a:srgbClr val="FF0066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95400" autoAdjust="0"/>
  </p:normalViewPr>
  <p:slideViewPr>
    <p:cSldViewPr snapToGrid="0">
      <p:cViewPr varScale="1">
        <p:scale>
          <a:sx n="107" d="100"/>
          <a:sy n="107" d="100"/>
        </p:scale>
        <p:origin x="270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062"/>
    </p:cViewPr>
  </p:sorterViewPr>
  <p:notesViewPr>
    <p:cSldViewPr snapToGrid="0">
      <p:cViewPr varScale="1">
        <p:scale>
          <a:sx n="79" d="100"/>
          <a:sy n="79" d="100"/>
        </p:scale>
        <p:origin x="-2502" y="-10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184" cy="4958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08" y="1"/>
            <a:ext cx="2945184" cy="4958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5F2E6-57C5-4EDA-AFFD-9E7605338F8C}" type="datetimeFigureOut">
              <a:rPr lang="ru-RU" smtClean="0"/>
              <a:t>13.03.2024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199"/>
            <a:ext cx="2945184" cy="4958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08" y="9429199"/>
            <a:ext cx="2945184" cy="4958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64245-3AEC-451F-B36C-2E5DB8DD67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24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805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60" cy="49805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058A8E1E-CCCF-4070-8344-0C59D75E872C}" type="datetimeFigureOut">
              <a:rPr lang="ru-RU" smtClean="0"/>
              <a:t>13.03.2024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60" cy="49805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60" cy="49805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834C5BE9-E9D7-42B0-A4D7-1E4D4A23E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97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725" y="742950"/>
            <a:ext cx="6604000" cy="3716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2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7150" y="744538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7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2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2" y="19855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7" rIns="91354" bIns="45677" rtlCol="0" anchor="ctr"/>
          <a:lstStyle/>
          <a:p>
            <a:pPr algn="ctr" defTabSz="913631"/>
            <a:endParaRPr lang="ru-RU" sz="1799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9" y="2870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7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7E5FC6CE-F58D-4A6B-9240-CF3197067D06}" type="datetime1">
              <a:rPr lang="ru-RU" smtClean="0">
                <a:solidFill>
                  <a:srgbClr val="1F497D"/>
                </a:solidFill>
              </a:rPr>
              <a:t>13.03.2024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" y="6674692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6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3F30032-8ACC-46D6-8A51-9CDB9735B009}" type="datetime1">
              <a:rPr lang="ru-RU" smtClean="0"/>
              <a:t>13.03.2024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DF4B-6430-4C62-82B5-805DB46623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4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base.garant.ru/400274954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ase.garant.ru/75093644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document/redirect/74680208/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Doc\Мероприятия\2018-12-21 Совещание с замглавами\Заставка (Full HD)_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68" y="-4421"/>
            <a:ext cx="12151091" cy="686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Заголовок 8"/>
          <p:cNvSpPr txBox="1">
            <a:spLocks/>
          </p:cNvSpPr>
          <p:nvPr/>
        </p:nvSpPr>
        <p:spPr>
          <a:xfrm>
            <a:off x="567485" y="1831145"/>
            <a:ext cx="6809633" cy="2374236"/>
          </a:xfrm>
          <a:prstGeom prst="rect">
            <a:avLst/>
          </a:prstGeom>
        </p:spPr>
        <p:txBody>
          <a:bodyPr vert="horz" lIns="91362" tIns="45680" rIns="91362" bIns="456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Основные требования к общеобразовательным организациям</a:t>
            </a:r>
            <a:endParaRPr lang="ru-RU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88758" y="4664710"/>
            <a:ext cx="9168329" cy="1179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4" tIns="45677" rIns="431593" bIns="45677" anchor="ctr"/>
          <a:lstStyle/>
          <a:p>
            <a:pPr algn="r" defTabSz="913631">
              <a:defRPr/>
            </a:pPr>
            <a:endParaRPr lang="ru-RU" sz="1999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8196" y="5120870"/>
            <a:ext cx="6141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22" y="5733518"/>
            <a:ext cx="288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Краснодар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 2024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2044" y="4825849"/>
            <a:ext cx="6141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инистерство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образования, науки 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молодежной политики Краснодарского края</a:t>
            </a:r>
          </a:p>
        </p:txBody>
      </p:sp>
      <p:pic>
        <p:nvPicPr>
          <p:cNvPr id="16" name="Picture 2" descr="X:\Логотип МОН_new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329" y="107060"/>
            <a:ext cx="1153554" cy="11380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13207" y="414703"/>
            <a:ext cx="6942335" cy="52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631"/>
            <a:r>
              <a:rPr lang="ru-RU" sz="1399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</a:t>
            </a:r>
            <a:r>
              <a:rPr lang="ru-RU" sz="1399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МОЛОДЕЖНОЙ </a:t>
            </a:r>
            <a:r>
              <a:rPr lang="ru-RU" sz="1399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ПОЛИТИКИ </a:t>
            </a:r>
          </a:p>
          <a:p>
            <a:pPr defTabSz="913631"/>
            <a:r>
              <a:rPr lang="ru-RU" sz="1399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КРАЯ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07260" y="302331"/>
            <a:ext cx="0" cy="87496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ГербКубан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7485" y="124890"/>
            <a:ext cx="555240" cy="668071"/>
          </a:xfrm>
          <a:prstGeom prst="rect">
            <a:avLst/>
          </a:prstGeom>
          <a:noFill/>
          <a:ln>
            <a:noFill/>
          </a:ln>
          <a:effectLst>
            <a:outerShdw blurRad="101600" dir="4080000" sx="108000" sy="108000" algn="tl" rotWithShape="0">
              <a:prstClr val="black">
                <a:alpha val="4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1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Нормативная правовая база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391" y="1751519"/>
            <a:ext cx="10766985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251.1325800.2016. Свод правил. Здания общеобразовательных организаций. Правила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проектирования» (утвержден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введен в действие Приказом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строительства и жилищно-коммунального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озяйства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августа 2016 г.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572/пр.) (в ред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22.11.2019 г.)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391" y="4125307"/>
            <a:ext cx="10766985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1.2.3685-21 «Гигиенические нормативы и требования к обеспечению безопасности и (или) безвредности для человека факторов среды обитания», утверждены 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Постановлением Главного государственного санитарного врача РФ от 28 января 2021 г. № 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211" y="1906699"/>
            <a:ext cx="684053" cy="7661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542" y="2981596"/>
            <a:ext cx="684053" cy="7661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543" y="5361064"/>
            <a:ext cx="684053" cy="7661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5392" y="2938413"/>
            <a:ext cx="10766984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2.4.3648-20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«Санитарно-эпидемиологические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организации воспитания и обучения, отдыха и оздоровления детей и молодежи», утверждены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Постановлением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Главного государственного санитарного врача РФ от 28 сентября 2020 г. № 28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8782" y="5377845"/>
            <a:ext cx="10743594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строительства и жилищно-коммунального хозяйства России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 ЗДАНИЙ ОБЩЕОБРАЗОВАТЕЛЬНЫХ ОРГАНИЗАЦИЙ»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211" y="951928"/>
            <a:ext cx="684053" cy="7661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77204" y="1177558"/>
            <a:ext cx="10765172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2012 г. № 273-ФЗ «Об образовании в Российской Федерации»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250" y="4245125"/>
            <a:ext cx="684053" cy="76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Нормативная правовая база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10280" y="5923657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211" y="1906699"/>
            <a:ext cx="684053" cy="7661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542" y="2981596"/>
            <a:ext cx="684053" cy="7661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543" y="5361064"/>
            <a:ext cx="684053" cy="7661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4932" y="1334997"/>
            <a:ext cx="10853872" cy="4528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сентября 2022 г. № 804 «Об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перечня средств обучения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воспитания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соответствующих современным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 обучения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при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оснащении общеобразовательных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реализации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программы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"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направленных на содействие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(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создание) в субъектах Российской Федерации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(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дополнительных) мест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организациях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модернизацию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общего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школьных систем образования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критериев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формирования и требований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функциональному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оснащению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определении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норматива стоимости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оснащения одного места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указанными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обучения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воспитания» </a:t>
            </a:r>
          </a:p>
          <a:p>
            <a:pPr algn="just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(Зарегистрирован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Министерстве юстиции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октября 2022 г.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70483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211" y="951928"/>
            <a:ext cx="684053" cy="7661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250" y="4245125"/>
            <a:ext cx="684053" cy="76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4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Нормативная правовая база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211" y="1906699"/>
            <a:ext cx="684053" cy="7661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542" y="2981596"/>
            <a:ext cx="684053" cy="7661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543" y="5361064"/>
            <a:ext cx="684053" cy="7661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99459" y="2324883"/>
            <a:ext cx="10743594" cy="1736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Постановление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Правительства РФ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от 18 сентября 2020 г.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№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1490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«О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лицензировании образовательной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деятельности»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211" y="951928"/>
            <a:ext cx="684053" cy="7661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250" y="4245125"/>
            <a:ext cx="684053" cy="76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8"/>
          <p:cNvSpPr txBox="1">
            <a:spLocks/>
          </p:cNvSpPr>
          <p:nvPr/>
        </p:nvSpPr>
        <p:spPr>
          <a:xfrm>
            <a:off x="1800632" y="4215130"/>
            <a:ext cx="8572906" cy="716080"/>
          </a:xfrm>
          <a:prstGeom prst="rect">
            <a:avLst/>
          </a:prstGeom>
        </p:spPr>
        <p:txBody>
          <a:bodyPr vert="horz" lIns="91362" tIns="45680" rIns="91362" bIns="456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88758" y="4664710"/>
            <a:ext cx="9168329" cy="1179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4" tIns="45677" rIns="431593" bIns="45677" anchor="ctr"/>
          <a:lstStyle/>
          <a:p>
            <a:pPr algn="r" defTabSz="913631">
              <a:defRPr/>
            </a:pPr>
            <a:endParaRPr lang="ru-RU" sz="1999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653472" y="0"/>
            <a:ext cx="0" cy="87496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X:\Логотип МОН_n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13940" r="12512" b="15335"/>
          <a:stretch/>
        </p:blipFill>
        <p:spPr bwMode="auto">
          <a:xfrm>
            <a:off x="4845556" y="1702640"/>
            <a:ext cx="2483060" cy="24497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Кубани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89500" y="1639859"/>
            <a:ext cx="1195171" cy="1438043"/>
          </a:xfrm>
          <a:prstGeom prst="rect">
            <a:avLst/>
          </a:prstGeom>
          <a:noFill/>
          <a:ln>
            <a:noFill/>
          </a:ln>
          <a:effectLst>
            <a:outerShdw blurRad="101600" dir="4080000" sx="108000" sy="108000" algn="tl" rotWithShape="0">
              <a:prstClr val="black">
                <a:alpha val="49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7676" t="17832" r="51578" b="73365"/>
          <a:stretch/>
        </p:blipFill>
        <p:spPr>
          <a:xfrm>
            <a:off x="2923" y="8202"/>
            <a:ext cx="12168326" cy="10578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6007" y="259479"/>
            <a:ext cx="6942335" cy="52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631"/>
            <a:r>
              <a:rPr lang="ru-RU" sz="1399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</a:t>
            </a:r>
            <a:r>
              <a:rPr lang="ru-RU" sz="1399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МОЛОДЕЖНОЙ </a:t>
            </a:r>
            <a:r>
              <a:rPr lang="ru-RU" sz="1399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ПОЛИТИКИ </a:t>
            </a:r>
          </a:p>
          <a:p>
            <a:pPr defTabSz="913631"/>
            <a:r>
              <a:rPr lang="ru-RU" sz="1399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КРАЯ</a:t>
            </a:r>
          </a:p>
        </p:txBody>
      </p:sp>
      <p:pic>
        <p:nvPicPr>
          <p:cNvPr id="14" name="Picture 2" descr="X:\Логотип МОН_new.png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339" y="87129"/>
            <a:ext cx="912253" cy="9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ГербКубани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5065" y="75639"/>
            <a:ext cx="448799" cy="540000"/>
          </a:xfrm>
          <a:prstGeom prst="rect">
            <a:avLst/>
          </a:prstGeom>
          <a:noFill/>
          <a:ln>
            <a:noFill/>
          </a:ln>
          <a:effectLst>
            <a:outerShdw blurRad="101600" dir="4080000" sx="108000" sy="108000" algn="tl" rotWithShape="0">
              <a:prstClr val="black">
                <a:alpha val="49000"/>
              </a:prstClr>
            </a:outerShdw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356007" y="75639"/>
            <a:ext cx="0" cy="87496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25147</TotalTime>
  <Words>304</Words>
  <Application>Microsoft Office PowerPoint</Application>
  <PresentationFormat>Широкоэкранный</PresentationFormat>
  <Paragraphs>28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Times New Roman</vt:lpstr>
      <vt:lpstr>Verdana</vt:lpstr>
      <vt:lpstr>Wingdings 2</vt:lpstr>
      <vt:lpstr>HDOfficeLightV0</vt:lpstr>
      <vt:lpstr>Презентация PowerPoint</vt:lpstr>
      <vt:lpstr>Нормативная правовая база</vt:lpstr>
      <vt:lpstr>Нормативная правовая база</vt:lpstr>
      <vt:lpstr>Нормативная правовая база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203-3</dc:creator>
  <cp:lastModifiedBy>Терещенко Галина Степановна</cp:lastModifiedBy>
  <cp:revision>1566</cp:revision>
  <cp:lastPrinted>2024-01-22T15:09:20Z</cp:lastPrinted>
  <dcterms:created xsi:type="dcterms:W3CDTF">2018-05-04T13:40:44Z</dcterms:created>
  <dcterms:modified xsi:type="dcterms:W3CDTF">2024-03-13T08:43:41Z</dcterms:modified>
</cp:coreProperties>
</file>