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.xml.rels" ContentType="application/vnd.openxmlformats-package.relationships+xml"/>
  <Override PartName="/ppt/slideMasters/slideMaster1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presProps.xml" ContentType="application/vnd.openxmlformats-officedocument.presentationml.presProps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18.xml" ContentType="application/vnd.openxmlformats-officedocument.theme+xml"/>
  <Override PartName="/ppt/theme/theme17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_rels/presentation.xml.rels" ContentType="application/vnd.openxmlformats-package.relationships+xml"/>
  <Override PartName="/ppt/media/image1.jpeg" ContentType="image/jpeg"/>
  <Override PartName="/ppt/media/image6.png" ContentType="image/png"/>
  <Override PartName="/ppt/media/image2.jpeg" ContentType="image/jpeg"/>
  <Override PartName="/ppt/media/image4.png" ContentType="image/png"/>
  <Override PartName="/ppt/media/image3.jpeg" ContentType="image/jpeg"/>
  <Override PartName="/ppt/media/image5.png" ContentType="image/png"/>
  <Override PartName="/ppt/media/image8.jpeg" ContentType="image/jpeg"/>
  <Override PartName="/ppt/media/image13.jpeg" ContentType="image/jpeg"/>
  <Override PartName="/ppt/media/image7.png" ContentType="image/png"/>
  <Override PartName="/ppt/media/image11.png" ContentType="image/png"/>
  <Override PartName="/ppt/media/image9.jpeg" ContentType="image/jpeg"/>
  <Override PartName="/ppt/media/image10.jpeg" ContentType="image/jpeg"/>
  <Override PartName="/ppt/media/image12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9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_rels/notesSlide8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</p:sldMasterIdLst>
  <p:notesMasterIdLst>
    <p:notesMasterId r:id="rId21"/>
  </p:notes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</p:sldIdLst>
  <p:sldSz cx="12192000" cy="6858000"/>
  <p:notesSz cx="6797675" cy="992663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notesMaster" Target="notesMasters/notesMaster1.xml"/><Relationship Id="rId22" Type="http://schemas.openxmlformats.org/officeDocument/2006/relationships/slide" Target="slides/slide1.xml"/><Relationship Id="rId23" Type="http://schemas.openxmlformats.org/officeDocument/2006/relationships/slide" Target="slides/slide2.xml"/><Relationship Id="rId24" Type="http://schemas.openxmlformats.org/officeDocument/2006/relationships/slide" Target="slides/slide3.xml"/><Relationship Id="rId25" Type="http://schemas.openxmlformats.org/officeDocument/2006/relationships/slide" Target="slides/slide4.xml"/><Relationship Id="rId26" Type="http://schemas.openxmlformats.org/officeDocument/2006/relationships/slide" Target="slides/slide5.xml"/><Relationship Id="rId27" Type="http://schemas.openxmlformats.org/officeDocument/2006/relationships/slide" Target="slides/slide6.xml"/><Relationship Id="rId28" Type="http://schemas.openxmlformats.org/officeDocument/2006/relationships/slide" Target="slides/slide7.xml"/><Relationship Id="rId29" Type="http://schemas.openxmlformats.org/officeDocument/2006/relationships/slide" Target="slides/slide8.xml"/><Relationship Id="rId30" Type="http://schemas.openxmlformats.org/officeDocument/2006/relationships/slide" Target="slides/slide9.xml"/><Relationship Id="rId31" Type="http://schemas.openxmlformats.org/officeDocument/2006/relationships/slide" Target="slides/slide10.xml"/><Relationship Id="rId32" Type="http://schemas.openxmlformats.org/officeDocument/2006/relationships/slide" Target="slides/slide11.xml"/><Relationship Id="rId33" Type="http://schemas.openxmlformats.org/officeDocument/2006/relationships/slide" Target="slides/slide12.xml"/><Relationship Id="rId34" Type="http://schemas.openxmlformats.org/officeDocument/2006/relationships/slide" Target="slides/slide13.xml"/><Relationship Id="rId3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0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dt" idx="58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ftr" idx="59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sldNum" idx="60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A12CD01E-F93D-4F45-B83B-CCF1A5C581BD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79680" y="3582720"/>
            <a:ext cx="5437800" cy="2931120"/>
          </a:xfrm>
          <a:prstGeom prst="rect">
            <a:avLst/>
          </a:prstGeom>
          <a:noFill/>
          <a:ln w="0">
            <a:noFill/>
          </a:ln>
        </p:spPr>
        <p:txBody>
          <a:bodyPr lIns="80280" rIns="80280" tIns="39960" bIns="39960" anchor="ctr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sldNum" idx="71"/>
          </p:nvPr>
        </p:nvSpPr>
        <p:spPr>
          <a:xfrm>
            <a:off x="3850560" y="7071480"/>
            <a:ext cx="2945160" cy="373320"/>
          </a:xfrm>
          <a:prstGeom prst="rect">
            <a:avLst/>
          </a:prstGeom>
          <a:noFill/>
          <a:ln w="0">
            <a:noFill/>
          </a:ln>
        </p:spPr>
        <p:txBody>
          <a:bodyPr lIns="80280" rIns="80280" tIns="39960" bIns="3996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1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144EE98-EEE3-4F35-BE4B-630859613D68}" type="slidenum">
              <a:rPr b="0" lang="ru-RU" sz="11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1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79680" y="3582720"/>
            <a:ext cx="5437800" cy="2931120"/>
          </a:xfrm>
          <a:prstGeom prst="rect">
            <a:avLst/>
          </a:prstGeom>
          <a:noFill/>
          <a:ln w="0">
            <a:noFill/>
          </a:ln>
        </p:spPr>
        <p:txBody>
          <a:bodyPr lIns="80280" rIns="80280" tIns="39960" bIns="39960" anchor="ctr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sldNum" idx="72"/>
          </p:nvPr>
        </p:nvSpPr>
        <p:spPr>
          <a:xfrm>
            <a:off x="3850560" y="7071480"/>
            <a:ext cx="2945160" cy="373320"/>
          </a:xfrm>
          <a:prstGeom prst="rect">
            <a:avLst/>
          </a:prstGeom>
          <a:noFill/>
          <a:ln w="0">
            <a:noFill/>
          </a:ln>
        </p:spPr>
        <p:txBody>
          <a:bodyPr lIns="80280" rIns="80280" tIns="39960" bIns="3996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1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098DE27-0D03-4EE3-8C57-64A2953D9BC0}" type="slidenum">
              <a:rPr b="0" lang="ru-RU" sz="11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1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A56A45D-3FB7-47F8-96C6-80ED9A5C77E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1B266AA1-1F12-4CC4-B01C-FA8D534BD90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93F878FF-AA77-4AF5-905C-66D3A6FFCF2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9D0E22AA-7447-4AA8-B36F-17D13E361F0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9"/>
          </p:nvPr>
        </p:nvSpPr>
        <p:spPr/>
        <p:txBody>
          <a:bodyPr/>
          <a:p>
            <a:fld id="{749FB7F7-B3D3-43FD-8925-120C85D5B5D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2"/>
          </p:nvPr>
        </p:nvSpPr>
        <p:spPr/>
        <p:txBody>
          <a:bodyPr/>
          <a:p>
            <a:fld id="{272E5639-7DC0-4E70-9124-7BE8166961B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5"/>
          </p:nvPr>
        </p:nvSpPr>
        <p:spPr/>
        <p:txBody>
          <a:bodyPr/>
          <a:p>
            <a:fld id="{0C0660D2-4FA6-462B-B9AC-E15F7859316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8"/>
          </p:nvPr>
        </p:nvSpPr>
        <p:spPr/>
        <p:txBody>
          <a:bodyPr/>
          <a:p>
            <a:fld id="{A6E5EBC0-4504-4387-B87D-A1604E18DD8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1"/>
          </p:nvPr>
        </p:nvSpPr>
        <p:spPr/>
        <p:txBody>
          <a:bodyPr/>
          <a:p>
            <a:fld id="{0743D9E4-57B9-4664-A626-D36F17760D6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4"/>
          </p:nvPr>
        </p:nvSpPr>
        <p:spPr/>
        <p:txBody>
          <a:bodyPr/>
          <a:p>
            <a:fld id="{7A496356-2842-46CE-8B97-2C928F3E94D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Обычный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7"/>
          </p:nvPr>
        </p:nvSpPr>
        <p:spPr/>
        <p:txBody>
          <a:bodyPr/>
          <a:p>
            <a:fld id="{501F095A-442B-4700-A8F0-67520B02736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D675E67-AC27-4219-A6AC-6C192A3F675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D26A4B4-DC33-486E-822E-7C09A3E0689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BBE6429-862C-4B5C-B969-0C9FA313859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84DCCF2A-5382-4CDE-B8C3-070D33BE04B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4961E090-105C-4A1D-B307-117AE8F7406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017F6024-42B7-4F6C-8ED1-98FB6F914F0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Tex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FB0CA262-E3AC-401E-9E03-63786942C48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9A91F1F5-4A38-41C0-BB2E-EB4350E9B7C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chemeClr val="dk1"/>
                </a:solidFill>
                <a:latin typeface="Calibri Light"/>
                <a:ea typeface="Arial"/>
              </a:rPr>
              <a:t>Образец заголовка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</a:t>
            </a: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#›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 Light"/>
                <a:ea typeface="Arial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  <a:ea typeface="Arial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  <a:ea typeface="Arial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5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</a:t>
            </a: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#›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chemeClr val="dk1"/>
                </a:solidFill>
                <a:latin typeface="Calibri Light"/>
                <a:ea typeface="Arial"/>
              </a:rPr>
              <a:t>Образец заголовка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‹</a:t>
            </a: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#›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 Light"/>
                <a:ea typeface="Arial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  <a:ea typeface="Arial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  <a:ea typeface="Arial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dt" idx="3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ftr" idx="3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sldNum" idx="3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‹</a:t>
            </a: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#›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chemeClr val="dk1"/>
                </a:solidFill>
                <a:latin typeface="Calibri Light"/>
                <a:ea typeface="Arial"/>
              </a:rPr>
              <a:t>Образец заголовка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Образец текста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dt" idx="3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ftr" idx="3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sldNum" idx="3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‹</a:t>
            </a: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#›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 Light"/>
                <a:ea typeface="Arial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  <a:ea typeface="Arial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  <a:ea typeface="Arial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  <a:ea typeface="Arial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  <a:ea typeface="Arial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dt" idx="4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ftr" idx="4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sldNum" idx="4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‹</a:t>
            </a: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#›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 Light"/>
                <a:ea typeface="Arial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текста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  <a:ea typeface="Arial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  <a:ea typeface="Arial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текста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  <a:ea typeface="Arial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  <a:ea typeface="Arial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5" name="PlaceHolder 6"/>
          <p:cNvSpPr>
            <a:spLocks noGrp="1"/>
          </p:cNvSpPr>
          <p:nvPr>
            <p:ph type="dt" idx="4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6" name="PlaceHolder 7"/>
          <p:cNvSpPr>
            <a:spLocks noGrp="1"/>
          </p:cNvSpPr>
          <p:nvPr>
            <p:ph type="ftr" idx="4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7" name="PlaceHolder 8"/>
          <p:cNvSpPr>
            <a:spLocks noGrp="1"/>
          </p:cNvSpPr>
          <p:nvPr>
            <p:ph type="sldNum" idx="4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‹</a:t>
            </a: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#›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3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ru-RU" sz="3200" spc="-1" strike="noStrike">
                <a:solidFill>
                  <a:schemeClr val="dk1"/>
                </a:solidFill>
                <a:latin typeface="Calibri Light"/>
                <a:ea typeface="Arial"/>
              </a:rPr>
              <a:t>Образец заголовка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текста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  <a:ea typeface="Arial"/>
              </a:rPr>
              <a:t>Второй уровень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  <a:ea typeface="Arial"/>
              </a:rPr>
              <a:t>Третий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  <a:ea typeface="Arial"/>
              </a:rPr>
              <a:t>Четвертый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  <a:ea typeface="Arial"/>
              </a:rPr>
              <a:t>Пятый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текста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dt" idx="4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ftr" idx="4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" name="PlaceHolder 6"/>
          <p:cNvSpPr>
            <a:spLocks noGrp="1"/>
          </p:cNvSpPr>
          <p:nvPr>
            <p:ph type="sldNum" idx="4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‹</a:t>
            </a: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#›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3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ru-RU" sz="3200" spc="-1" strike="noStrike">
                <a:solidFill>
                  <a:schemeClr val="dk1"/>
                </a:solidFill>
                <a:latin typeface="Calibri Light"/>
                <a:ea typeface="Arial"/>
              </a:rPr>
              <a:t>Образец заголовка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Второй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Третий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Пятый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Шестой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Седьмой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текста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dt" idx="4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ftr" idx="5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9" name="PlaceHolder 6"/>
          <p:cNvSpPr>
            <a:spLocks noGrp="1"/>
          </p:cNvSpPr>
          <p:nvPr>
            <p:ph type="sldNum" idx="5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‹</a:t>
            </a: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#›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3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 Light"/>
                <a:ea typeface="Arial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  <a:ea typeface="Arial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  <a:ea typeface="Arial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dt" idx="5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ftr" idx="5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sldNum" idx="5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‹</a:t>
            </a: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#›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3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 Light"/>
                <a:ea typeface="Arial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  <a:ea typeface="Arial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  <a:ea typeface="Arial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dt" idx="5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ftr" idx="5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sldNum" idx="5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‹</a:t>
            </a: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#›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 Light"/>
                <a:ea typeface="Arial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  <a:ea typeface="Arial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  <a:ea typeface="Arial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</a:t>
            </a: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#›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 Light"/>
                <a:ea typeface="Arial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  <a:ea typeface="Arial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  <a:ea typeface="Arial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</a:t>
            </a: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#›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chemeClr val="dk1"/>
                </a:solidFill>
                <a:latin typeface="Calibri Light"/>
                <a:ea typeface="Arial"/>
              </a:rPr>
              <a:t>Образец заголовка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Образец текста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</a:t>
            </a: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#›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 Light"/>
                <a:ea typeface="Arial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</a:t>
            </a: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#›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 Light"/>
                <a:ea typeface="Arial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  <a:ea typeface="Arial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  <a:ea typeface="Arial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  <a:ea typeface="Arial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  <a:ea typeface="Arial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</a:t>
            </a: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#›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 Light"/>
                <a:ea typeface="Arial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текста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  <a:ea typeface="Arial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  <a:ea typeface="Arial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текста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  <a:ea typeface="Arial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  <a:ea typeface="Arial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Arial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8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</a:t>
            </a: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#›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ru-RU" sz="3200" spc="-1" strike="noStrike">
                <a:solidFill>
                  <a:schemeClr val="dk1"/>
                </a:solidFill>
                <a:latin typeface="Calibri Light"/>
                <a:ea typeface="Arial"/>
              </a:rPr>
              <a:t>Образец заголовка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текста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  <a:ea typeface="Arial"/>
              </a:rPr>
              <a:t>Второй уровень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  <a:ea typeface="Arial"/>
              </a:rPr>
              <a:t>Третий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  <a:ea typeface="Arial"/>
              </a:rPr>
              <a:t>Четвертый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  <a:ea typeface="Arial"/>
              </a:rPr>
              <a:t>Пятый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текста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</a:t>
            </a: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#›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ru-RU" sz="3200" spc="-1" strike="noStrike">
                <a:solidFill>
                  <a:schemeClr val="dk1"/>
                </a:solidFill>
                <a:latin typeface="Calibri Light"/>
                <a:ea typeface="Arial"/>
              </a:rPr>
              <a:t>Образец заголовка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Второй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Третий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Пятый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Шестой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Седьмой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  <a:ea typeface="Arial"/>
              </a:rPr>
              <a:t>Образец текста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6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</a:t>
            </a: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#›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s://minobr.krasnodar.ru/activity/gosudarstvennye-uslugi/litsenzirovanie-obrazovatelnoy-deyatelnosti/forma-dokumentov__" TargetMode="External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hyperlink" Target="https://minobr.krasnodar.ru/upload/iblock/d4c/l2q8tfwtc6v5g3yvsqd1zombx8a11h80/O-primernom-perechne-oborudovaniya.pdf" TargetMode="External"/><Relationship Id="rId3" Type="http://schemas.openxmlformats.org/officeDocument/2006/relationships/hyperlink" Target="https://minobr.krasnodar.ru/upload/iblock/d4c/l2q8tfwtc6v5g3yvsqd1zombx8a11h80/O-primernom-perechne-oborudovaniya.pdf" TargetMode="External"/><Relationship Id="rId4" Type="http://schemas.openxmlformats.org/officeDocument/2006/relationships/slideLayout" Target="../slideLayouts/slideLayout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78" descr=""/>
          <p:cNvPicPr/>
          <p:nvPr/>
        </p:nvPicPr>
        <p:blipFill>
          <a:blip r:embed="rId2"/>
          <a:stretch/>
        </p:blipFill>
        <p:spPr>
          <a:xfrm>
            <a:off x="8562240" y="398520"/>
            <a:ext cx="1105920" cy="1374120"/>
          </a:xfrm>
          <a:prstGeom prst="rect">
            <a:avLst/>
          </a:prstGeom>
          <a:ln w="0">
            <a:noFill/>
          </a:ln>
        </p:spPr>
      </p:pic>
      <p:pic>
        <p:nvPicPr>
          <p:cNvPr id="127" name="Picture 80" descr=""/>
          <p:cNvPicPr/>
          <p:nvPr/>
        </p:nvPicPr>
        <p:blipFill>
          <a:blip r:embed="rId3"/>
          <a:stretch/>
        </p:blipFill>
        <p:spPr>
          <a:xfrm>
            <a:off x="10015200" y="735840"/>
            <a:ext cx="1057320" cy="947520"/>
          </a:xfrm>
          <a:prstGeom prst="rect">
            <a:avLst/>
          </a:prstGeom>
          <a:ln w="0">
            <a:noFill/>
          </a:ln>
        </p:spPr>
      </p:pic>
      <p:sp>
        <p:nvSpPr>
          <p:cNvPr id="128" name="Shape 81"/>
          <p:cNvSpPr/>
          <p:nvPr/>
        </p:nvSpPr>
        <p:spPr>
          <a:xfrm>
            <a:off x="830160" y="2162880"/>
            <a:ext cx="10242360" cy="185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rgbClr val="002060"/>
                </a:solidFill>
                <a:latin typeface="Times New Roman"/>
                <a:ea typeface="Arial"/>
              </a:rPr>
              <a:t>«О государственной регламентации образовательной деятельности»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Shape 82"/>
          <p:cNvSpPr/>
          <p:nvPr/>
        </p:nvSpPr>
        <p:spPr>
          <a:xfrm>
            <a:off x="419040" y="4468320"/>
            <a:ext cx="6665760" cy="143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i="1" lang="ru-RU" sz="1800" spc="-1" strike="noStrike">
                <a:solidFill>
                  <a:srgbClr val="002060"/>
                </a:solidFill>
                <a:latin typeface="Times New Roman"/>
                <a:ea typeface="Arial"/>
              </a:rPr>
              <a:t>Горностаева Татьяна Юрьевна,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i="1" lang="ru-RU" sz="1600" spc="-1" strike="noStrike">
                <a:solidFill>
                  <a:srgbClr val="002060"/>
                </a:solidFill>
                <a:latin typeface="Times New Roman"/>
                <a:ea typeface="Arial"/>
              </a:rPr>
              <a:t>начальник управления по надзору и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i="1" lang="ru-RU" sz="1600" spc="-1" strike="noStrike">
                <a:solidFill>
                  <a:srgbClr val="002060"/>
                </a:solidFill>
                <a:latin typeface="Times New Roman"/>
                <a:ea typeface="Arial"/>
              </a:rPr>
              <a:t>контролю в сфере образования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0" name="Picture 84" descr=""/>
          <p:cNvPicPr/>
          <p:nvPr/>
        </p:nvPicPr>
        <p:blipFill>
          <a:blip r:embed="rId4"/>
          <a:stretch/>
        </p:blipFill>
        <p:spPr>
          <a:xfrm>
            <a:off x="1104840" y="101880"/>
            <a:ext cx="944640" cy="1967400"/>
          </a:xfrm>
          <a:prstGeom prst="rect">
            <a:avLst/>
          </a:prstGeom>
          <a:ln w="0">
            <a:noFill/>
          </a:ln>
        </p:spPr>
      </p:pic>
      <p:sp>
        <p:nvSpPr>
          <p:cNvPr id="131" name="TextBox 1241793126"/>
          <p:cNvSpPr/>
          <p:nvPr/>
        </p:nvSpPr>
        <p:spPr>
          <a:xfrm>
            <a:off x="4317120" y="6473160"/>
            <a:ext cx="160740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anchor="t">
            <a:spAutoFit/>
          </a:bodyPr>
          <a:p>
            <a:pPr defTabSz="914400">
              <a:lnSpc>
                <a:spcPct val="100000"/>
              </a:lnSpc>
            </a:pPr>
            <a:r>
              <a:rPr b="1" i="1" lang="ru-RU" sz="1400" spc="-1" strike="noStrike">
                <a:solidFill>
                  <a:srgbClr val="002060"/>
                </a:solidFill>
                <a:latin typeface="Times New Roman"/>
                <a:ea typeface="Arial"/>
              </a:rPr>
              <a:t>04 февраля 2025 г.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1790640" y="190080"/>
            <a:ext cx="10037520" cy="715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Arial"/>
              </a:rPr>
              <a:t>Формы документов для лицензирования образовательной деятельности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3" name="TextBox 14"/>
          <p:cNvSpPr/>
          <p:nvPr/>
        </p:nvSpPr>
        <p:spPr>
          <a:xfrm>
            <a:off x="520200" y="5867280"/>
            <a:ext cx="10099800" cy="820800"/>
          </a:xfrm>
          <a:prstGeom prst="rect">
            <a:avLst/>
          </a:prstGeom>
          <a:noFill/>
          <a:ln w="76200">
            <a:solidFill>
              <a:srgbClr val="62a39f">
                <a:lumMod val="20000"/>
                <a:lumOff val="8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600" spc="-12" strike="noStrike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Формы и образцы заполнения документов размещены на официальном сайте министерства по адресу: </a:t>
            </a:r>
            <a:r>
              <a:rPr b="1" lang="en-US" sz="1600" spc="-12" strike="noStrike" u="sng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Calibri"/>
                <a:hlinkClick r:id="rId1"/>
              </a:rPr>
              <a:t>https://minobr.krasnodar.ru/</a:t>
            </a:r>
            <a:r>
              <a:rPr b="1" lang="ru-RU" sz="1600" spc="-12" strike="noStrike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: раздел «Деятельность», подраздел «Государственные услуги» – «Лицензирование образовательной деятельности»</a:t>
            </a:r>
            <a:r>
              <a:rPr b="1" lang="en-US" sz="1600" spc="-12" strike="noStrike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 - </a:t>
            </a:r>
            <a:r>
              <a:rPr b="1" lang="ru-RU" sz="1600" spc="-12" strike="noStrike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«Форма документов».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4" name="Рисунок 4" descr=""/>
          <p:cNvPicPr/>
          <p:nvPr/>
        </p:nvPicPr>
        <p:blipFill>
          <a:blip r:embed="rId2"/>
          <a:stretch/>
        </p:blipFill>
        <p:spPr>
          <a:xfrm>
            <a:off x="2493360" y="1019160"/>
            <a:ext cx="8012520" cy="4781880"/>
          </a:xfrm>
          <a:prstGeom prst="rect">
            <a:avLst/>
          </a:prstGeom>
          <a:ln w="0">
            <a:noFill/>
          </a:ln>
        </p:spPr>
      </p:pic>
      <p:sp>
        <p:nvSpPr>
          <p:cNvPr id="185" name="PlaceHolder 2"/>
          <p:cNvSpPr>
            <a:spLocks noGrp="1"/>
          </p:cNvSpPr>
          <p:nvPr>
            <p:ph type="sldNum" idx="6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‹</a:t>
            </a: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#›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790640" y="190080"/>
            <a:ext cx="10037520" cy="715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Arial"/>
              </a:rPr>
              <a:t>Сведения о реализации образовательных программ</a:t>
            </a:r>
            <a:r>
              <a:rPr b="1" lang="en-US" sz="2400" spc="-1" strike="noStrike">
                <a:solidFill>
                  <a:srgbClr val="002060"/>
                </a:solidFill>
                <a:latin typeface="Times New Roman"/>
                <a:ea typeface="Arial"/>
              </a:rPr>
              <a:t> </a:t>
            </a:r>
            <a:br>
              <a:rPr sz="2400"/>
            </a:br>
            <a:r>
              <a:rPr b="0" i="1" lang="en-US" sz="2000" spc="-1" strike="noStrike">
                <a:solidFill>
                  <a:srgbClr val="002060"/>
                </a:solidFill>
                <a:latin typeface="Times New Roman"/>
                <a:ea typeface="Arial"/>
              </a:rPr>
              <a:t>(</a:t>
            </a:r>
            <a:r>
              <a:rPr b="0" i="1" lang="ru-RU" sz="2000" spc="-1" strike="noStrike">
                <a:solidFill>
                  <a:srgbClr val="002060"/>
                </a:solidFill>
                <a:latin typeface="Times New Roman"/>
                <a:ea typeface="Arial"/>
              </a:rPr>
              <a:t>приложение № 8)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7" name="TextBox 2"/>
          <p:cNvSpPr/>
          <p:nvPr/>
        </p:nvSpPr>
        <p:spPr>
          <a:xfrm>
            <a:off x="628560" y="1238040"/>
            <a:ext cx="10401120" cy="4903560"/>
          </a:xfrm>
          <a:prstGeom prst="rect">
            <a:avLst/>
          </a:prstGeom>
          <a:noFill/>
          <a:ln w="76200">
            <a:solidFill>
              <a:srgbClr val="62a39f">
                <a:lumMod val="20000"/>
                <a:lumOff val="8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 defTabSz="914400">
              <a:lnSpc>
                <a:spcPct val="100000"/>
              </a:lnSpc>
              <a:buClr>
                <a:srgbClr val="002060"/>
              </a:buClr>
              <a:buFont typeface="Calibri Light"/>
              <a:buAutoNum type="arabicPeriod"/>
            </a:pPr>
            <a:r>
              <a:rPr b="0" lang="ru-RU" sz="2200" spc="-1" strike="noStrike">
                <a:solidFill>
                  <a:srgbClr val="002060"/>
                </a:solidFill>
                <a:latin typeface="Times New Roman"/>
                <a:ea typeface="Arial"/>
              </a:rPr>
              <a:t>Реквизиты документов, подтверждающих наличие у соискателя лицензии (лицензиата) на праве собственности или ином законном основании зданий, строений, сооружений, помещений в каждом из мест осуществления образовательной деятельности (</a:t>
            </a:r>
            <a:r>
              <a:rPr b="1" lang="ru-RU" sz="2200" spc="-1" strike="noStrike">
                <a:solidFill>
                  <a:srgbClr val="ff0000"/>
                </a:solidFill>
                <a:latin typeface="Times New Roman"/>
                <a:ea typeface="Arial"/>
              </a:rPr>
              <a:t>право собственности, оперативного управления, договоры аренды, безвозмездного пользования</a:t>
            </a:r>
            <a:r>
              <a:rPr b="0" lang="ru-RU" sz="2200" spc="-1" strike="noStrike">
                <a:solidFill>
                  <a:srgbClr val="002060"/>
                </a:solidFill>
                <a:latin typeface="Times New Roman"/>
                <a:ea typeface="Arial"/>
              </a:rPr>
              <a:t>) – п. 1 сведений;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2060"/>
              </a:buClr>
              <a:buFont typeface="Calibri Light"/>
              <a:buAutoNum type="arabicPeriod"/>
            </a:pPr>
            <a:r>
              <a:rPr b="0" lang="ru-RU" sz="2200" spc="-1" strike="noStrike">
                <a:solidFill>
                  <a:srgbClr val="002060"/>
                </a:solidFill>
                <a:latin typeface="Times New Roman"/>
                <a:ea typeface="Arial"/>
              </a:rPr>
              <a:t>Реквизиты выданного </a:t>
            </a:r>
            <a:r>
              <a:rPr b="1" lang="ru-RU" sz="2200" spc="-1" strike="noStrike">
                <a:solidFill>
                  <a:srgbClr val="ff0000"/>
                </a:solidFill>
                <a:latin typeface="Times New Roman"/>
                <a:ea typeface="Arial"/>
              </a:rPr>
              <a:t>санитарно-эпидемиологического заключения</a:t>
            </a:r>
            <a:r>
              <a:rPr b="1" lang="ru-RU" sz="2200" spc="-1" strike="noStrike">
                <a:solidFill>
                  <a:srgbClr val="002060"/>
                </a:solidFill>
                <a:latin typeface="Times New Roman"/>
                <a:ea typeface="Arial"/>
              </a:rPr>
              <a:t> </a:t>
            </a:r>
            <a:r>
              <a:rPr b="0" lang="ru-RU" sz="2200" spc="-1" strike="noStrike">
                <a:solidFill>
                  <a:srgbClr val="002060"/>
                </a:solidFill>
                <a:latin typeface="Times New Roman"/>
                <a:ea typeface="Arial"/>
              </a:rPr>
              <a:t>о соответствии санитарным правилам зданий, строений, сооружений, помещений, оборудования и иного имущества, необходимых для осуществления образовательной деятельности – п. 2 сведений;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2060"/>
              </a:buClr>
              <a:buFont typeface="Calibri Light"/>
              <a:buAutoNum type="arabicPeriod"/>
            </a:pPr>
            <a:r>
              <a:rPr b="0" lang="ru-RU" sz="2200" spc="-1" strike="noStrike">
                <a:solidFill>
                  <a:srgbClr val="002060"/>
                </a:solidFill>
                <a:latin typeface="Times New Roman"/>
                <a:ea typeface="Arial"/>
              </a:rPr>
              <a:t>Информация об адресах размещения в сети «Интернет» образовательных программ – п. 4 сведений;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1199"/>
              </a:spcBef>
              <a:buClr>
                <a:srgbClr val="002060"/>
              </a:buClr>
              <a:buFont typeface="Calibri Light"/>
              <a:buAutoNum type="arabicPeriod"/>
            </a:pPr>
            <a:r>
              <a:rPr b="0" lang="ru-RU" sz="2200" spc="-1" strike="noStrike">
                <a:solidFill>
                  <a:srgbClr val="002060"/>
                </a:solidFill>
                <a:latin typeface="Times New Roman"/>
                <a:ea typeface="Arial"/>
              </a:rPr>
              <a:t>Информация о материально-техническом обеспечении образовательной деятельности по заявленным образовательным программам – п. 5 сведений.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sldNum" idx="6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‹</a:t>
            </a: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#›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1790640" y="190080"/>
            <a:ext cx="10037520" cy="715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Arial"/>
              </a:rPr>
              <a:t>Лицензирование образовательной деятельности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0" name="Прямоугольник 17"/>
          <p:cNvSpPr/>
          <p:nvPr/>
        </p:nvSpPr>
        <p:spPr>
          <a:xfrm>
            <a:off x="1635120" y="1703160"/>
            <a:ext cx="5241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200" spc="-1" strike="noStrike">
                <a:solidFill>
                  <a:srgbClr val="ffffff"/>
                </a:solidFill>
                <a:latin typeface="Times New Roman"/>
                <a:ea typeface="Arial"/>
              </a:rPr>
              <a:t>1493</a:t>
            </a: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Arial"/>
              </a:rPr>
              <a:t>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Прямоугольник 18"/>
          <p:cNvSpPr/>
          <p:nvPr/>
        </p:nvSpPr>
        <p:spPr>
          <a:xfrm>
            <a:off x="1631880" y="2355840"/>
            <a:ext cx="53064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1200" spc="-1" strike="noStrike">
                <a:solidFill>
                  <a:srgbClr val="ffffff"/>
                </a:solidFill>
                <a:latin typeface="Times New Roman"/>
                <a:ea typeface="Arial"/>
              </a:rPr>
              <a:t>163</a:t>
            </a: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Arial"/>
              </a:rPr>
              <a:t>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Прямоугольник 19"/>
          <p:cNvSpPr/>
          <p:nvPr/>
        </p:nvSpPr>
        <p:spPr>
          <a:xfrm>
            <a:off x="1617840" y="2649960"/>
            <a:ext cx="47844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ru-RU" sz="1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00" spc="-1" strike="noStrike">
                <a:solidFill>
                  <a:srgbClr val="ffffff"/>
                </a:solidFill>
                <a:latin typeface="Times New Roman"/>
                <a:ea typeface="Arial"/>
              </a:rPr>
              <a:t>          </a:t>
            </a:r>
            <a:r>
              <a:rPr b="1" lang="en-US" sz="1200" spc="-1" strike="noStrike">
                <a:solidFill>
                  <a:srgbClr val="ffffff"/>
                </a:solidFill>
                <a:latin typeface="Times New Roman"/>
                <a:ea typeface="Arial"/>
              </a:rPr>
              <a:t>474</a:t>
            </a: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Arial"/>
              </a:rPr>
              <a:t>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Прямоугольник 20"/>
          <p:cNvSpPr/>
          <p:nvPr/>
        </p:nvSpPr>
        <p:spPr>
          <a:xfrm>
            <a:off x="1616040" y="3003840"/>
            <a:ext cx="53064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endParaRPr b="0" lang="ru-RU" sz="1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en-US" sz="100" spc="-1" strike="noStrike">
                <a:solidFill>
                  <a:srgbClr val="ffffff"/>
                </a:solidFill>
                <a:latin typeface="Times New Roman"/>
                <a:ea typeface="Arial"/>
              </a:rPr>
              <a:t> </a:t>
            </a:r>
            <a:r>
              <a:rPr b="1" lang="en-US" sz="100" spc="-1" strike="noStrike">
                <a:solidFill>
                  <a:srgbClr val="ffffff"/>
                </a:solidFill>
                <a:latin typeface="Times New Roman"/>
                <a:ea typeface="Arial"/>
              </a:rPr>
              <a:t>2</a:t>
            </a:r>
            <a:r>
              <a:rPr b="1" lang="en-US" sz="1200" spc="-1" strike="noStrike">
                <a:solidFill>
                  <a:srgbClr val="ffffff"/>
                </a:solidFill>
                <a:latin typeface="Times New Roman"/>
                <a:ea typeface="Arial"/>
              </a:rPr>
              <a:t>255</a:t>
            </a: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Arial"/>
              </a:rPr>
              <a:t>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Прямоугольник 21"/>
          <p:cNvSpPr/>
          <p:nvPr/>
        </p:nvSpPr>
        <p:spPr>
          <a:xfrm>
            <a:off x="1625040" y="3363840"/>
            <a:ext cx="53064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1200" spc="-1" strike="noStrike">
                <a:solidFill>
                  <a:srgbClr val="ffffff"/>
                </a:solidFill>
                <a:latin typeface="Times New Roman"/>
                <a:ea typeface="Arial"/>
              </a:rPr>
              <a:t>1</a:t>
            </a: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Arial"/>
              </a:rPr>
              <a:t>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Прямоугольник 22"/>
          <p:cNvSpPr/>
          <p:nvPr/>
        </p:nvSpPr>
        <p:spPr>
          <a:xfrm>
            <a:off x="1625040" y="4011840"/>
            <a:ext cx="530640" cy="2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endParaRPr b="0" lang="ru-RU" sz="1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en-US" sz="1200" spc="-1" strike="noStrike">
                <a:solidFill>
                  <a:srgbClr val="ffffff"/>
                </a:solidFill>
                <a:latin typeface="Times New Roman"/>
                <a:ea typeface="Arial"/>
              </a:rPr>
              <a:t>314</a:t>
            </a: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Arial"/>
              </a:rPr>
              <a:t>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Прямоугольник 23"/>
          <p:cNvSpPr/>
          <p:nvPr/>
        </p:nvSpPr>
        <p:spPr>
          <a:xfrm>
            <a:off x="1625040" y="4371840"/>
            <a:ext cx="53064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en-US" sz="1200" spc="-1" strike="noStrike">
                <a:solidFill>
                  <a:srgbClr val="ffffff"/>
                </a:solidFill>
                <a:latin typeface="Times New Roman"/>
                <a:ea typeface="Arial"/>
              </a:rPr>
              <a:t>88</a:t>
            </a: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Arial"/>
              </a:rPr>
              <a:t>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Прямоугольник 24"/>
          <p:cNvSpPr/>
          <p:nvPr/>
        </p:nvSpPr>
        <p:spPr>
          <a:xfrm>
            <a:off x="1593000" y="3656880"/>
            <a:ext cx="56232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ru-RU" sz="1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00" spc="-1" strike="noStrike">
                <a:solidFill>
                  <a:srgbClr val="ffffff"/>
                </a:solidFill>
                <a:latin typeface="Times New Roman"/>
                <a:ea typeface="Arial"/>
              </a:rPr>
              <a:t>          </a:t>
            </a:r>
            <a:r>
              <a:rPr b="1" lang="en-US" sz="1200" spc="-1" strike="noStrike">
                <a:solidFill>
                  <a:srgbClr val="ffffff"/>
                </a:solidFill>
                <a:latin typeface="Times New Roman"/>
                <a:ea typeface="Arial"/>
              </a:rPr>
              <a:t>  </a:t>
            </a:r>
            <a:r>
              <a:rPr b="1" lang="en-US" sz="1200" spc="-1" strike="noStrike">
                <a:solidFill>
                  <a:srgbClr val="ffffff"/>
                </a:solidFill>
                <a:latin typeface="Times New Roman"/>
                <a:ea typeface="Arial"/>
              </a:rPr>
              <a:t>74</a:t>
            </a:r>
            <a:r>
              <a:rPr b="1" lang="ru-RU" sz="1200" spc="-1" strike="noStrike">
                <a:solidFill>
                  <a:srgbClr val="ffffff"/>
                </a:solidFill>
                <a:latin typeface="Times New Roman"/>
                <a:ea typeface="Arial"/>
              </a:rPr>
              <a:t>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TextBox 31"/>
          <p:cNvSpPr/>
          <p:nvPr/>
        </p:nvSpPr>
        <p:spPr>
          <a:xfrm>
            <a:off x="4950720" y="1817280"/>
            <a:ext cx="6782040" cy="1919160"/>
          </a:xfrm>
          <a:prstGeom prst="rect">
            <a:avLst/>
          </a:prstGeom>
          <a:noFill/>
          <a:ln w="76200">
            <a:solidFill>
              <a:srgbClr val="62a39f">
                <a:lumMod val="20000"/>
                <a:lumOff val="8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Arial"/>
              </a:rPr>
              <a:t>Примерный перечень оборудования указан в письме министерства от 5 августа 2020 г. № 47-01-13-16092/20, размещенном на официальном сайте министерства в разделе: «Деятельность», «Государственный контроль (надзор) в сфере образования», «Нормативная база», «Региональный уровень», «Письма», «2020 год».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9" name="Рисунок 1" descr=""/>
          <p:cNvPicPr/>
          <p:nvPr/>
        </p:nvPicPr>
        <p:blipFill>
          <a:blip r:embed="rId1"/>
          <a:stretch/>
        </p:blipFill>
        <p:spPr>
          <a:xfrm>
            <a:off x="809280" y="1193400"/>
            <a:ext cx="3318480" cy="4648680"/>
          </a:xfrm>
          <a:prstGeom prst="rect">
            <a:avLst/>
          </a:prstGeom>
          <a:ln w="31750">
            <a:solidFill>
              <a:srgbClr val="62a39f">
                <a:lumMod val="75000"/>
              </a:srgbClr>
            </a:solidFill>
            <a:round/>
          </a:ln>
        </p:spPr>
      </p:pic>
      <p:sp>
        <p:nvSpPr>
          <p:cNvPr id="200" name="TextBox 32"/>
          <p:cNvSpPr/>
          <p:nvPr/>
        </p:nvSpPr>
        <p:spPr>
          <a:xfrm>
            <a:off x="228600" y="6239160"/>
            <a:ext cx="10593720" cy="820800"/>
          </a:xfrm>
          <a:prstGeom prst="rect">
            <a:avLst/>
          </a:prstGeom>
          <a:noFill/>
          <a:ln w="76200">
            <a:solidFill>
              <a:srgbClr val="62a39f">
                <a:lumMod val="20000"/>
                <a:lumOff val="8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600" spc="-1" strike="noStrike">
                <a:solidFill>
                  <a:srgbClr val="002060"/>
                </a:solidFill>
                <a:latin typeface="Times New Roman"/>
                <a:ea typeface="Arial"/>
              </a:rPr>
              <a:t>(</a:t>
            </a:r>
            <a:r>
              <a:rPr b="1" lang="en-US" sz="1600" spc="-1" strike="noStrike" u="sng">
                <a:solidFill>
                  <a:srgbClr val="6eac1c"/>
                </a:solidFill>
                <a:uFillTx/>
                <a:latin typeface="Times New Roman"/>
                <a:ea typeface="Arial"/>
                <a:hlinkClick r:id="rId2"/>
              </a:rPr>
              <a:t>https://</a:t>
            </a:r>
            <a:r>
              <a:rPr b="1" lang="en-US" sz="1600" spc="-1" strike="noStrike" u="sng">
                <a:solidFill>
                  <a:srgbClr val="6eac1c"/>
                </a:solidFill>
                <a:uFillTx/>
                <a:latin typeface="Times New Roman"/>
                <a:ea typeface="Arial"/>
                <a:hlinkClick r:id="rId3"/>
              </a:rPr>
              <a:t>minobr.krasnodar.ru/upload/iblock/d4c/l2q8tfwtc6v5g3yvsqd1zombx8a11h80/O-primernom-perechne-oborudovaniya.pdf</a:t>
            </a:r>
            <a:r>
              <a:rPr b="1" lang="ru-RU" sz="1600" spc="-1" strike="noStrike">
                <a:solidFill>
                  <a:srgbClr val="002060"/>
                </a:solidFill>
                <a:latin typeface="Times New Roman"/>
                <a:ea typeface="Arial"/>
              </a:rPr>
              <a:t>)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sldNum" idx="6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‹</a:t>
            </a: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#›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1790640" y="190080"/>
            <a:ext cx="10037520" cy="715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Arial"/>
              </a:rPr>
              <a:t>Клиентоцентричный подход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3" name="TextBox 2"/>
          <p:cNvSpPr/>
          <p:nvPr/>
        </p:nvSpPr>
        <p:spPr>
          <a:xfrm>
            <a:off x="628560" y="1514520"/>
            <a:ext cx="10401120" cy="424800"/>
          </a:xfrm>
          <a:prstGeom prst="rect">
            <a:avLst/>
          </a:prstGeom>
          <a:noFill/>
          <a:ln w="76200">
            <a:solidFill>
              <a:srgbClr val="62a39f">
                <a:lumMod val="20000"/>
                <a:lumOff val="8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2200" spc="-1" strike="noStrike">
                <a:solidFill>
                  <a:srgbClr val="002060"/>
                </a:solidFill>
                <a:latin typeface="Times New Roman"/>
                <a:ea typeface="Arial"/>
              </a:rPr>
              <a:t>Консультирование по вопросам оказания государственных услуг: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TextBox 3"/>
          <p:cNvSpPr/>
          <p:nvPr/>
        </p:nvSpPr>
        <p:spPr>
          <a:xfrm>
            <a:off x="628560" y="4105080"/>
            <a:ext cx="10401120" cy="424800"/>
          </a:xfrm>
          <a:prstGeom prst="rect">
            <a:avLst/>
          </a:prstGeom>
          <a:noFill/>
          <a:ln w="76200">
            <a:solidFill>
              <a:srgbClr val="62a39f">
                <a:lumMod val="20000"/>
                <a:lumOff val="8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2200" spc="-1" strike="noStrike">
                <a:solidFill>
                  <a:srgbClr val="002060"/>
                </a:solidFill>
                <a:latin typeface="Times New Roman"/>
                <a:ea typeface="Arial"/>
              </a:rPr>
              <a:t>Работает «горячая линия» по вопросам оказания государственных услуг: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TextBox 4"/>
          <p:cNvSpPr/>
          <p:nvPr/>
        </p:nvSpPr>
        <p:spPr>
          <a:xfrm>
            <a:off x="1924200" y="2124000"/>
            <a:ext cx="9105480" cy="424800"/>
          </a:xfrm>
          <a:prstGeom prst="rect">
            <a:avLst/>
          </a:prstGeom>
          <a:noFill/>
          <a:ln w="76200">
            <a:solidFill>
              <a:srgbClr val="62a39f">
                <a:lumMod val="20000"/>
                <a:lumOff val="8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2200" spc="-1" strike="noStrike">
                <a:solidFill>
                  <a:srgbClr val="002060"/>
                </a:solidFill>
                <a:latin typeface="Times New Roman"/>
                <a:ea typeface="Arial"/>
              </a:rPr>
              <a:t>каждый понедельник с 10.00 до 13.00 и с 14.00 до 16.00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TextBox 5"/>
          <p:cNvSpPr/>
          <p:nvPr/>
        </p:nvSpPr>
        <p:spPr>
          <a:xfrm>
            <a:off x="1924200" y="2736000"/>
            <a:ext cx="9105480" cy="424800"/>
          </a:xfrm>
          <a:prstGeom prst="rect">
            <a:avLst/>
          </a:prstGeom>
          <a:noFill/>
          <a:ln w="76200">
            <a:solidFill>
              <a:srgbClr val="62a39f">
                <a:lumMod val="20000"/>
                <a:lumOff val="8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2200" spc="-1" strike="noStrike">
                <a:solidFill>
                  <a:srgbClr val="002060"/>
                </a:solidFill>
                <a:latin typeface="Times New Roman"/>
                <a:ea typeface="Arial"/>
              </a:rPr>
              <a:t>г. Краснодар, ул. Рашпилевская, 23.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TextBox 6"/>
          <p:cNvSpPr/>
          <p:nvPr/>
        </p:nvSpPr>
        <p:spPr>
          <a:xfrm>
            <a:off x="1924200" y="4686120"/>
            <a:ext cx="9105480" cy="424800"/>
          </a:xfrm>
          <a:prstGeom prst="rect">
            <a:avLst/>
          </a:prstGeom>
          <a:noFill/>
          <a:ln w="76200">
            <a:solidFill>
              <a:srgbClr val="62a39f">
                <a:lumMod val="20000"/>
                <a:lumOff val="8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2200" spc="-1" strike="noStrike">
                <a:solidFill>
                  <a:srgbClr val="002060"/>
                </a:solidFill>
                <a:latin typeface="Times New Roman"/>
                <a:ea typeface="Arial"/>
              </a:rPr>
              <a:t>+7 861 298 26 13, +7 861 298 26 08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TextBox 7"/>
          <p:cNvSpPr/>
          <p:nvPr/>
        </p:nvSpPr>
        <p:spPr>
          <a:xfrm>
            <a:off x="1924200" y="5267160"/>
            <a:ext cx="9105480" cy="424800"/>
          </a:xfrm>
          <a:prstGeom prst="rect">
            <a:avLst/>
          </a:prstGeom>
          <a:noFill/>
          <a:ln w="76200">
            <a:solidFill>
              <a:srgbClr val="62a39f">
                <a:lumMod val="20000"/>
                <a:lumOff val="8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2200" spc="-1" strike="noStrike">
                <a:solidFill>
                  <a:srgbClr val="002060"/>
                </a:solidFill>
                <a:latin typeface="Times New Roman"/>
                <a:ea typeface="Arial"/>
              </a:rPr>
              <a:t>+7 989 198 12 92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9" name="Рисунок 1" descr=""/>
          <p:cNvPicPr/>
          <p:nvPr/>
        </p:nvPicPr>
        <p:blipFill>
          <a:blip r:embed="rId1"/>
          <a:stretch/>
        </p:blipFill>
        <p:spPr>
          <a:xfrm>
            <a:off x="714240" y="4768560"/>
            <a:ext cx="905400" cy="905400"/>
          </a:xfrm>
          <a:prstGeom prst="rect">
            <a:avLst/>
          </a:prstGeom>
          <a:ln w="0">
            <a:noFill/>
          </a:ln>
        </p:spPr>
      </p:pic>
      <p:sp>
        <p:nvSpPr>
          <p:cNvPr id="210" name="PlaceHolder 2"/>
          <p:cNvSpPr>
            <a:spLocks noGrp="1"/>
          </p:cNvSpPr>
          <p:nvPr>
            <p:ph type="sldNum" idx="7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‹</a:t>
            </a: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#›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790640" y="190080"/>
            <a:ext cx="10037520" cy="715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Arial"/>
              </a:rPr>
              <a:t>Федеральный закон от 29.12.2012 N 273-ФЗ "Об образовании в Российской Федерации"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33" name="Рисунок 4" descr=""/>
          <p:cNvPicPr/>
          <p:nvPr/>
        </p:nvPicPr>
        <p:blipFill>
          <a:blip r:embed="rId1"/>
          <a:stretch/>
        </p:blipFill>
        <p:spPr>
          <a:xfrm>
            <a:off x="204840" y="1219680"/>
            <a:ext cx="582120" cy="849240"/>
          </a:xfrm>
          <a:prstGeom prst="rect">
            <a:avLst/>
          </a:prstGeom>
          <a:ln w="25400">
            <a:solidFill>
              <a:srgbClr val="62a39f">
                <a:lumMod val="75000"/>
              </a:srgbClr>
            </a:solidFill>
            <a:round/>
          </a:ln>
          <a:effectLst>
            <a:outerShdw algn="t" blurRad="50760" dir="5400000" dist="38160" rotWithShape="0">
              <a:srgbClr val="000000">
                <a:alpha val="40000"/>
              </a:srgbClr>
            </a:outerShdw>
          </a:effectLst>
        </p:spPr>
      </p:pic>
      <p:sp>
        <p:nvSpPr>
          <p:cNvPr id="134" name="TextBox 5"/>
          <p:cNvSpPr/>
          <p:nvPr/>
        </p:nvSpPr>
        <p:spPr>
          <a:xfrm>
            <a:off x="995400" y="4279680"/>
            <a:ext cx="10832760" cy="2193120"/>
          </a:xfrm>
          <a:prstGeom prst="rect">
            <a:avLst/>
          </a:prstGeom>
          <a:noFill/>
          <a:ln w="76200">
            <a:solidFill>
              <a:srgbClr val="62a39f">
                <a:lumMod val="20000"/>
                <a:lumOff val="8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Arial"/>
              </a:rPr>
              <a:t>Статья 91. Лицензирование образовательной деятельности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2060"/>
              </a:buClr>
              <a:buFont typeface="OpenSymbol"/>
              <a:buAutoNum type="arabicPeriod"/>
            </a:pPr>
            <a:r>
              <a:rPr b="0" lang="ru-RU" sz="1800" spc="-1" strike="noStrike">
                <a:solidFill>
                  <a:srgbClr val="002060"/>
                </a:solidFill>
                <a:latin typeface="Times New Roman"/>
                <a:ea typeface="Arial"/>
              </a:rPr>
              <a:t>Образовательная деятельность подлежит лицензированию в соответствии с законодательством Российской Федерации о лицензировании отдельных видов деятельности с учетом особенностей, установленных настоящей статьей.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2060"/>
              </a:buClr>
              <a:buFont typeface="OpenSymbol"/>
              <a:buAutoNum type="arabicPeriod"/>
            </a:pPr>
            <a:r>
              <a:rPr b="0" lang="ru-RU" sz="1800" spc="-1" strike="noStrike">
                <a:solidFill>
                  <a:srgbClr val="002060"/>
                </a:solidFill>
                <a:latin typeface="Times New Roman"/>
                <a:ea typeface="Arial"/>
              </a:rPr>
              <a:t>Лицензирование образовательной деятельности осуществляется по </a:t>
            </a:r>
            <a:r>
              <a:rPr b="1" lang="ru-RU" sz="1800" spc="-1" strike="noStrike">
                <a:solidFill>
                  <a:srgbClr val="ff0000"/>
                </a:solidFill>
                <a:latin typeface="Times New Roman"/>
                <a:ea typeface="Arial"/>
              </a:rPr>
              <a:t>видам образования</a:t>
            </a:r>
            <a:r>
              <a:rPr b="0" lang="ru-RU" sz="1800" spc="-1" strike="noStrike">
                <a:solidFill>
                  <a:srgbClr val="002060"/>
                </a:solidFill>
                <a:latin typeface="Times New Roman"/>
                <a:ea typeface="Arial"/>
              </a:rPr>
              <a:t>, по </a:t>
            </a:r>
            <a:r>
              <a:rPr b="1" lang="ru-RU" sz="1800" spc="-1" strike="noStrike">
                <a:solidFill>
                  <a:srgbClr val="ff0000"/>
                </a:solidFill>
                <a:latin typeface="Times New Roman"/>
                <a:ea typeface="Arial"/>
              </a:rPr>
              <a:t>уровням образования</a:t>
            </a:r>
            <a:r>
              <a:rPr b="0" lang="ru-RU" sz="1800" spc="-1" strike="noStrike">
                <a:solidFill>
                  <a:srgbClr val="002060"/>
                </a:solidFill>
                <a:latin typeface="Times New Roman"/>
                <a:ea typeface="Arial"/>
              </a:rPr>
              <a:t>, по профессиям, специальностям, направлениям подготовки, научным специальностям (для профессионального образования), по подвидам дополнительного образования.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TextBox 6"/>
          <p:cNvSpPr/>
          <p:nvPr/>
        </p:nvSpPr>
        <p:spPr>
          <a:xfrm>
            <a:off x="995400" y="1112760"/>
            <a:ext cx="10832760" cy="2741760"/>
          </a:xfrm>
          <a:prstGeom prst="rect">
            <a:avLst/>
          </a:prstGeom>
          <a:noFill/>
          <a:ln w="76200">
            <a:solidFill>
              <a:srgbClr val="62a39f">
                <a:lumMod val="20000"/>
                <a:lumOff val="8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Arial"/>
              </a:rPr>
              <a:t>Статья 2. Основные понятия, используемые в настоящем Федеральном законе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latin typeface="Times New Roman"/>
                <a:ea typeface="Arial"/>
              </a:rPr>
              <a:t>пп. 17) </a:t>
            </a:r>
            <a:r>
              <a:rPr b="1" lang="ru-RU" sz="1800" spc="-1" strike="noStrike">
                <a:solidFill>
                  <a:srgbClr val="ff0000"/>
                </a:solidFill>
                <a:latin typeface="Times New Roman"/>
                <a:ea typeface="Arial"/>
              </a:rPr>
              <a:t>Образовательная деятельность </a:t>
            </a:r>
            <a:r>
              <a:rPr b="0" lang="ru-RU" sz="1800" spc="-1" strike="noStrike">
                <a:solidFill>
                  <a:srgbClr val="002060"/>
                </a:solidFill>
                <a:latin typeface="Times New Roman"/>
                <a:ea typeface="Arial"/>
              </a:rPr>
              <a:t>- деятельность по реализации образовательных программ.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rgbClr val="002060"/>
                </a:solidFill>
                <a:latin typeface="Times New Roman"/>
                <a:ea typeface="Arial"/>
              </a:rPr>
              <a:t>пп. 9)  </a:t>
            </a:r>
            <a:r>
              <a:rPr b="1" lang="ru-RU" sz="1800" spc="-1" strike="noStrike">
                <a:solidFill>
                  <a:srgbClr val="ff0000"/>
                </a:solidFill>
                <a:latin typeface="Times New Roman"/>
                <a:ea typeface="Arial"/>
              </a:rPr>
              <a:t>Образовательная программа </a:t>
            </a:r>
            <a:r>
              <a:rPr b="0" lang="ru-RU" sz="1800" spc="-1" strike="noStrike">
                <a:solidFill>
                  <a:srgbClr val="002060"/>
                </a:solidFill>
                <a:latin typeface="Times New Roman"/>
                <a:ea typeface="Arial"/>
              </a:rPr>
              <a:t>- комплекс основных характеристик образования (объем, содержание, планируемые результаты) и организационно-педагогических условий,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оценочных и методических материалов, а также в предусмотренных настоящим Федеральным законом случаях в виде рабочей программы воспитания, календарного плана воспитательной работы, форм аттестации;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790640" y="190080"/>
            <a:ext cx="10037520" cy="715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Arial"/>
              </a:rPr>
              <a:t>Государственная регламентация образовательной деятельности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7" name="TextBox 11"/>
          <p:cNvSpPr/>
          <p:nvPr/>
        </p:nvSpPr>
        <p:spPr>
          <a:xfrm>
            <a:off x="450720" y="2867400"/>
            <a:ext cx="3197160" cy="1797480"/>
          </a:xfrm>
          <a:prstGeom prst="rect">
            <a:avLst/>
          </a:prstGeom>
          <a:noFill/>
          <a:ln w="76200">
            <a:solidFill>
              <a:srgbClr val="62a39f">
                <a:lumMod val="20000"/>
                <a:lumOff val="8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002060"/>
                </a:solidFill>
                <a:latin typeface="Times New Roman"/>
                <a:ea typeface="Arial"/>
              </a:rPr>
              <a:t>Государственная регламентация образовательной деятельности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TextBox 6"/>
          <p:cNvSpPr/>
          <p:nvPr/>
        </p:nvSpPr>
        <p:spPr>
          <a:xfrm>
            <a:off x="5477040" y="2056320"/>
            <a:ext cx="6227640" cy="943560"/>
          </a:xfrm>
          <a:prstGeom prst="rect">
            <a:avLst/>
          </a:prstGeom>
          <a:noFill/>
          <a:ln w="76200">
            <a:solidFill>
              <a:srgbClr val="62a39f">
                <a:lumMod val="20000"/>
                <a:lumOff val="8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2800" spc="-1" strike="noStrike">
                <a:solidFill>
                  <a:srgbClr val="002060"/>
                </a:solidFill>
                <a:latin typeface="Times New Roman"/>
                <a:ea typeface="Arial"/>
              </a:rPr>
              <a:t>1) </a:t>
            </a:r>
            <a:r>
              <a:rPr b="1" lang="ru-RU" sz="2800" spc="-1" strike="noStrike">
                <a:solidFill>
                  <a:srgbClr val="002060"/>
                </a:solidFill>
                <a:latin typeface="Times New Roman"/>
                <a:ea typeface="Arial"/>
              </a:rPr>
              <a:t>лицензирование образовательной деятельности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Прямоугольник 1"/>
          <p:cNvSpPr/>
          <p:nvPr/>
        </p:nvSpPr>
        <p:spPr>
          <a:xfrm>
            <a:off x="3919680" y="1153440"/>
            <a:ext cx="1285560" cy="44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28800" spc="-1" strike="noStrike">
                <a:solidFill>
                  <a:srgbClr val="002060"/>
                </a:solidFill>
                <a:latin typeface="Times New Roman"/>
                <a:ea typeface="Arial"/>
              </a:rPr>
              <a:t>}</a:t>
            </a:r>
            <a:endParaRPr b="0" lang="ru-RU" sz="28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TextBox 8"/>
          <p:cNvSpPr/>
          <p:nvPr/>
        </p:nvSpPr>
        <p:spPr>
          <a:xfrm>
            <a:off x="5477040" y="3297960"/>
            <a:ext cx="6227640" cy="943560"/>
          </a:xfrm>
          <a:prstGeom prst="rect">
            <a:avLst/>
          </a:prstGeom>
          <a:noFill/>
          <a:ln w="76200">
            <a:solidFill>
              <a:srgbClr val="62a39f">
                <a:lumMod val="20000"/>
                <a:lumOff val="8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002060"/>
                </a:solidFill>
                <a:latin typeface="Times New Roman"/>
                <a:ea typeface="Arial"/>
              </a:rPr>
              <a:t>2) государственная аккредитация образовательной деятельности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TextBox 9"/>
          <p:cNvSpPr/>
          <p:nvPr/>
        </p:nvSpPr>
        <p:spPr>
          <a:xfrm>
            <a:off x="5477040" y="4539600"/>
            <a:ext cx="6227640" cy="943560"/>
          </a:xfrm>
          <a:prstGeom prst="rect">
            <a:avLst/>
          </a:prstGeom>
          <a:noFill/>
          <a:ln w="76200">
            <a:solidFill>
              <a:srgbClr val="62a39f">
                <a:lumMod val="20000"/>
                <a:lumOff val="8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002060"/>
                </a:solidFill>
                <a:latin typeface="Times New Roman"/>
                <a:ea typeface="Arial"/>
              </a:rPr>
              <a:t>3) государственный контроль (надзор) в сфере образования.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sldNum" idx="6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‹</a:t>
            </a: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#›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790640" y="190080"/>
            <a:ext cx="10037520" cy="715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Arial"/>
              </a:rPr>
              <a:t>Федеральный закон от 29.12.2012 N 273-ФЗ "Об образовании в Российской Федерации"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44" name="Рисунок 4" descr=""/>
          <p:cNvPicPr/>
          <p:nvPr/>
        </p:nvPicPr>
        <p:blipFill>
          <a:blip r:embed="rId1"/>
          <a:stretch/>
        </p:blipFill>
        <p:spPr>
          <a:xfrm>
            <a:off x="204840" y="1219680"/>
            <a:ext cx="582120" cy="849240"/>
          </a:xfrm>
          <a:prstGeom prst="rect">
            <a:avLst/>
          </a:prstGeom>
          <a:ln w="25400">
            <a:solidFill>
              <a:srgbClr val="62a39f">
                <a:lumMod val="75000"/>
              </a:srgbClr>
            </a:solidFill>
            <a:round/>
          </a:ln>
          <a:effectLst>
            <a:outerShdw algn="t" blurRad="50760" dir="5400000" dist="38160" rotWithShape="0">
              <a:srgbClr val="000000">
                <a:alpha val="40000"/>
              </a:srgbClr>
            </a:outerShdw>
          </a:effectLst>
        </p:spPr>
      </p:pic>
      <p:sp>
        <p:nvSpPr>
          <p:cNvPr id="145" name="TextBox 6"/>
          <p:cNvSpPr/>
          <p:nvPr/>
        </p:nvSpPr>
        <p:spPr>
          <a:xfrm>
            <a:off x="995400" y="1131480"/>
            <a:ext cx="10832760" cy="5408280"/>
          </a:xfrm>
          <a:prstGeom prst="rect">
            <a:avLst/>
          </a:prstGeom>
          <a:noFill/>
          <a:ln w="76200">
            <a:solidFill>
              <a:srgbClr val="62a39f">
                <a:lumMod val="20000"/>
                <a:lumOff val="8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Arial"/>
              </a:rPr>
              <a:t>Статья 66. Начальное общее, основное общее и среднее общее образование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100" spc="-1" strike="noStrike">
                <a:solidFill>
                  <a:srgbClr val="002060"/>
                </a:solidFill>
                <a:latin typeface="Times New Roman"/>
                <a:ea typeface="Arial"/>
              </a:rPr>
              <a:t> 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2060"/>
                </a:solidFill>
                <a:latin typeface="Times New Roman"/>
                <a:ea typeface="Arial"/>
              </a:rPr>
              <a:t>1. </a:t>
            </a:r>
            <a:r>
              <a:rPr b="0" lang="ru-RU" sz="1800" spc="-1" strike="noStrike">
                <a:solidFill>
                  <a:srgbClr val="ff0000"/>
                </a:solidFill>
                <a:latin typeface="Times New Roman"/>
                <a:ea typeface="Arial"/>
              </a:rPr>
              <a:t>Начальное общее </a:t>
            </a:r>
            <a:r>
              <a:rPr b="0" lang="ru-RU" sz="1800" spc="-1" strike="noStrike">
                <a:solidFill>
                  <a:srgbClr val="002060"/>
                </a:solidFill>
                <a:latin typeface="Times New Roman"/>
                <a:ea typeface="Arial"/>
              </a:rPr>
              <a:t>образование направлено на формирование личности обучающегося, развитие его индивидуальных способностей, положительной мотивации и умений в учебной деятельности (овладение чтением, письмом, счетом, основными навыками учебной деятельности, элементами теоретического мышления, простейшими навыками самоконтроля, культурой поведения и речи, основами личной гигиены и здорового образа жизни).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2060"/>
                </a:solidFill>
                <a:latin typeface="Times New Roman"/>
                <a:ea typeface="Arial"/>
              </a:rPr>
              <a:t>2. </a:t>
            </a:r>
            <a:r>
              <a:rPr b="0" lang="ru-RU" sz="1800" spc="-1" strike="noStrike">
                <a:solidFill>
                  <a:srgbClr val="ff0000"/>
                </a:solidFill>
                <a:latin typeface="Times New Roman"/>
                <a:ea typeface="Arial"/>
              </a:rPr>
              <a:t>Основное общее </a:t>
            </a:r>
            <a:r>
              <a:rPr b="0" lang="ru-RU" sz="1800" spc="-1" strike="noStrike">
                <a:solidFill>
                  <a:srgbClr val="002060"/>
                </a:solidFill>
                <a:latin typeface="Times New Roman"/>
                <a:ea typeface="Arial"/>
              </a:rPr>
              <a:t>образование направлено на становление и формирование личности обучающегося (формирование нравственных убеждений, эстетического вкуса и здорового образа жизни, высокой культуры межличностного и межэтнического общения, овладение основами наук, государственным языком Российской Федерации, навыками умственного и физического труда, развитие склонностей, интересов, способности к социальному и профессиональному самоопределению).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2060"/>
                </a:solidFill>
                <a:latin typeface="Times New Roman"/>
                <a:ea typeface="Arial"/>
              </a:rPr>
              <a:t>3. </a:t>
            </a:r>
            <a:r>
              <a:rPr b="0" lang="ru-RU" sz="1800" spc="-1" strike="noStrike">
                <a:solidFill>
                  <a:srgbClr val="ff0000"/>
                </a:solidFill>
                <a:latin typeface="Times New Roman"/>
                <a:ea typeface="Arial"/>
              </a:rPr>
              <a:t>Среднее общее </a:t>
            </a:r>
            <a:r>
              <a:rPr b="0" lang="ru-RU" sz="1800" spc="-1" strike="noStrike">
                <a:solidFill>
                  <a:srgbClr val="002060"/>
                </a:solidFill>
                <a:latin typeface="Times New Roman"/>
                <a:ea typeface="Arial"/>
              </a:rPr>
              <a:t>образование направлено на дальнейшее становление и формирование личности обучающегося, развитие интереса к познанию и творческих способностей обучающегося, формирование навыков самостоятельной учебной деятельности на основе индивидуализации и профессиональной ориентации содержания среднего общего образования, подготовку обучающегося к жизни в обществе, самостоятельному жизненному выбору, продолжению образования и началу профессиональной деятельности.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790640" y="190080"/>
            <a:ext cx="10037520" cy="715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Arial"/>
              </a:rPr>
              <a:t>Федеральный закон от 29.12.2012 N 273-ФЗ "Об образовании в Российской Федерации"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47" name="Рисунок 4" descr=""/>
          <p:cNvPicPr/>
          <p:nvPr/>
        </p:nvPicPr>
        <p:blipFill>
          <a:blip r:embed="rId1"/>
          <a:stretch/>
        </p:blipFill>
        <p:spPr>
          <a:xfrm>
            <a:off x="204840" y="1219680"/>
            <a:ext cx="582120" cy="849240"/>
          </a:xfrm>
          <a:prstGeom prst="rect">
            <a:avLst/>
          </a:prstGeom>
          <a:ln w="25400">
            <a:solidFill>
              <a:srgbClr val="62a39f">
                <a:lumMod val="75000"/>
              </a:srgbClr>
            </a:solidFill>
            <a:round/>
          </a:ln>
          <a:effectLst>
            <a:outerShdw algn="t" blurRad="50760" dir="5400000" dist="38160" rotWithShape="0">
              <a:srgbClr val="000000">
                <a:alpha val="40000"/>
              </a:srgbClr>
            </a:outerShdw>
          </a:effectLst>
        </p:spPr>
      </p:pic>
      <p:sp>
        <p:nvSpPr>
          <p:cNvPr id="148" name="TextBox 5"/>
          <p:cNvSpPr/>
          <p:nvPr/>
        </p:nvSpPr>
        <p:spPr>
          <a:xfrm>
            <a:off x="1069920" y="1340640"/>
            <a:ext cx="10832760" cy="3228840"/>
          </a:xfrm>
          <a:prstGeom prst="rect">
            <a:avLst/>
          </a:prstGeom>
          <a:noFill/>
          <a:ln w="76200">
            <a:solidFill>
              <a:srgbClr val="62a39f">
                <a:lumMod val="20000"/>
                <a:lumOff val="8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Arial"/>
              </a:rPr>
              <a:t>Статья 75. Дополнительное образование детей и взрослых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200" spc="-1" strike="noStrike">
                <a:solidFill>
                  <a:srgbClr val="002060"/>
                </a:solidFill>
                <a:latin typeface="Times New Roman"/>
                <a:ea typeface="Arial"/>
              </a:rPr>
              <a:t> 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2060"/>
                </a:solidFill>
                <a:latin typeface="Times New Roman"/>
                <a:ea typeface="Arial"/>
              </a:rPr>
              <a:t>1. </a:t>
            </a:r>
            <a:r>
              <a:rPr b="0" lang="ru-RU" sz="1800" spc="-1" strike="noStrike">
                <a:solidFill>
                  <a:srgbClr val="ff0000"/>
                </a:solidFill>
                <a:latin typeface="Times New Roman"/>
                <a:ea typeface="Arial"/>
              </a:rPr>
              <a:t>Дополнительное образование </a:t>
            </a:r>
            <a:r>
              <a:rPr b="0" lang="ru-RU" sz="1800" spc="-1" strike="noStrike">
                <a:solidFill>
                  <a:srgbClr val="002060"/>
                </a:solidFill>
                <a:latin typeface="Times New Roman"/>
                <a:ea typeface="Arial"/>
              </a:rPr>
              <a:t>детей и взрослых направлено на формирование и развитие творческих способностей детей и взрослых, удовлетворение их индивидуальных потребностей в интеллектуальном, нравственном и физическом совершенствовании, формирование культуры здорового и безопасного образа жизни, укрепление здоровья, а также на организацию их свободного времени.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2060"/>
                </a:solidFill>
                <a:latin typeface="Times New Roman"/>
                <a:ea typeface="Arial"/>
              </a:rPr>
              <a:t>Дополнительное образование детей обеспечивает их адаптацию к жизни в обществе, профессиональную ориентацию, а также выявление и поддержку детей, проявивших выдающиеся способности.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2060"/>
                </a:solidFill>
                <a:latin typeface="Times New Roman"/>
                <a:ea typeface="Arial"/>
              </a:rPr>
              <a:t>Дополнительные общеобразовательные программы для детей должны учитывать возрастные и индивидуальные особенности детей.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sldNum" idx="6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‹</a:t>
            </a: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#›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790640" y="190080"/>
            <a:ext cx="10037520" cy="715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Arial"/>
              </a:rPr>
              <a:t>Государственная регламентация образовательной деятельности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1" name="TextBox 11"/>
          <p:cNvSpPr/>
          <p:nvPr/>
        </p:nvSpPr>
        <p:spPr>
          <a:xfrm>
            <a:off x="342720" y="1094040"/>
            <a:ext cx="3487680" cy="3501720"/>
          </a:xfrm>
          <a:prstGeom prst="rect">
            <a:avLst/>
          </a:prstGeom>
          <a:noFill/>
          <a:ln w="76200">
            <a:solidFill>
              <a:srgbClr val="62a39f">
                <a:lumMod val="20000"/>
                <a:lumOff val="8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72880" indent="-27288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600" spc="-1" strike="noStrike">
                <a:solidFill>
                  <a:srgbClr val="002060"/>
                </a:solidFill>
                <a:latin typeface="Times New Roman"/>
                <a:ea typeface="Arial"/>
              </a:rPr>
              <a:t>Реализация основных образовательных программ.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600" spc="-1" strike="noStrike">
                <a:solidFill>
                  <a:srgbClr val="ff0000"/>
                </a:solidFill>
                <a:latin typeface="Times New Roman"/>
                <a:ea typeface="Arial"/>
              </a:rPr>
              <a:t>Утверждаются ОО с учетом ФГОС и ФОП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 defTabSz="914400">
              <a:lnSpc>
                <a:spcPct val="100000"/>
              </a:lnSpc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 defTabSz="914400">
              <a:lnSpc>
                <a:spcPct val="100000"/>
              </a:lnSpc>
              <a:buClr>
                <a:srgbClr val="002060"/>
              </a:buClr>
              <a:buFont typeface="OpenSymbol"/>
              <a:buAutoNum type="arabicParenR"/>
              <a:tabLst>
                <a:tab algn="l" pos="0"/>
              </a:tabLst>
            </a:pPr>
            <a:r>
              <a:rPr b="1" lang="ru-RU" sz="1600" spc="-1" strike="noStrike">
                <a:solidFill>
                  <a:srgbClr val="002060"/>
                </a:solidFill>
                <a:latin typeface="Times New Roman"/>
                <a:ea typeface="Arial"/>
              </a:rPr>
              <a:t>основная общеобразовательная программа начального общего образования;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 defTabSz="914400">
              <a:lnSpc>
                <a:spcPct val="100000"/>
              </a:lnSpc>
              <a:buClr>
                <a:srgbClr val="002060"/>
              </a:buClr>
              <a:buFont typeface="OpenSymbol"/>
              <a:buAutoNum type="arabicParenR"/>
              <a:tabLst>
                <a:tab algn="l" pos="0"/>
              </a:tabLst>
            </a:pPr>
            <a:r>
              <a:rPr b="1" lang="ru-RU" sz="1600" spc="-1" strike="noStrike">
                <a:solidFill>
                  <a:srgbClr val="002060"/>
                </a:solidFill>
                <a:latin typeface="Times New Roman"/>
                <a:ea typeface="Arial"/>
              </a:rPr>
              <a:t>основная общеобразовательная программа основного общего образования,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 defTabSz="914400">
              <a:lnSpc>
                <a:spcPct val="100000"/>
              </a:lnSpc>
              <a:buClr>
                <a:srgbClr val="002060"/>
              </a:buClr>
              <a:buFont typeface="OpenSymbol"/>
              <a:buAutoNum type="arabicParenR"/>
              <a:tabLst>
                <a:tab algn="l" pos="0"/>
              </a:tabLst>
            </a:pPr>
            <a:r>
              <a:rPr b="1" lang="ru-RU" sz="1600" spc="-1" strike="noStrike">
                <a:solidFill>
                  <a:srgbClr val="002060"/>
                </a:solidFill>
                <a:latin typeface="Times New Roman"/>
                <a:ea typeface="Arial"/>
              </a:rPr>
              <a:t>основная общеобразовательная программа среднего общего образования;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TextBox 6"/>
          <p:cNvSpPr/>
          <p:nvPr/>
        </p:nvSpPr>
        <p:spPr>
          <a:xfrm>
            <a:off x="4727880" y="1763640"/>
            <a:ext cx="3876480" cy="577080"/>
          </a:xfrm>
          <a:prstGeom prst="rect">
            <a:avLst/>
          </a:prstGeom>
          <a:noFill/>
          <a:ln w="76200">
            <a:solidFill>
              <a:srgbClr val="62a39f">
                <a:lumMod val="20000"/>
                <a:lumOff val="8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600" spc="-1" strike="noStrike">
                <a:solidFill>
                  <a:srgbClr val="002060"/>
                </a:solidFill>
                <a:latin typeface="Times New Roman"/>
                <a:ea typeface="Arial"/>
              </a:rPr>
              <a:t>1) </a:t>
            </a:r>
            <a:r>
              <a:rPr b="1" lang="ru-RU" sz="1600" spc="-1" strike="noStrike">
                <a:solidFill>
                  <a:srgbClr val="002060"/>
                </a:solidFill>
                <a:latin typeface="Times New Roman"/>
                <a:ea typeface="Arial"/>
              </a:rPr>
              <a:t>лицензирование образовательной деятельности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TextBox 8"/>
          <p:cNvSpPr/>
          <p:nvPr/>
        </p:nvSpPr>
        <p:spPr>
          <a:xfrm>
            <a:off x="4727880" y="2494800"/>
            <a:ext cx="3876480" cy="577080"/>
          </a:xfrm>
          <a:prstGeom prst="rect">
            <a:avLst/>
          </a:prstGeom>
          <a:noFill/>
          <a:ln w="76200">
            <a:solidFill>
              <a:srgbClr val="62a39f">
                <a:lumMod val="20000"/>
                <a:lumOff val="8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600" spc="-1" strike="noStrike">
                <a:solidFill>
                  <a:srgbClr val="002060"/>
                </a:solidFill>
                <a:latin typeface="Times New Roman"/>
                <a:ea typeface="Arial"/>
              </a:rPr>
              <a:t>2) государственная аккредитация образовательной деятельности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TextBox 9"/>
          <p:cNvSpPr/>
          <p:nvPr/>
        </p:nvSpPr>
        <p:spPr>
          <a:xfrm>
            <a:off x="4727880" y="3227040"/>
            <a:ext cx="3876480" cy="577080"/>
          </a:xfrm>
          <a:prstGeom prst="rect">
            <a:avLst/>
          </a:prstGeom>
          <a:noFill/>
          <a:ln w="76200">
            <a:solidFill>
              <a:srgbClr val="62a39f">
                <a:lumMod val="20000"/>
                <a:lumOff val="8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600" spc="-1" strike="noStrike">
                <a:solidFill>
                  <a:srgbClr val="002060"/>
                </a:solidFill>
                <a:latin typeface="Times New Roman"/>
                <a:ea typeface="Arial"/>
              </a:rPr>
              <a:t>3) федеральный государственный контроль (надзор) в сфере образования.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TextBox 7"/>
          <p:cNvSpPr/>
          <p:nvPr/>
        </p:nvSpPr>
        <p:spPr>
          <a:xfrm>
            <a:off x="8960760" y="3650040"/>
            <a:ext cx="2773800" cy="820800"/>
          </a:xfrm>
          <a:prstGeom prst="rect">
            <a:avLst/>
          </a:prstGeom>
          <a:noFill/>
          <a:ln w="76200">
            <a:solidFill>
              <a:srgbClr val="62a39f">
                <a:lumMod val="20000"/>
                <a:lumOff val="8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600" spc="-1" strike="noStrike">
                <a:solidFill>
                  <a:srgbClr val="002060"/>
                </a:solidFill>
                <a:latin typeface="Times New Roman"/>
                <a:ea typeface="Arial"/>
              </a:rPr>
              <a:t>Документ об образовании – аттестат (основное общее, среднее общее образование)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TextBox 12"/>
          <p:cNvSpPr/>
          <p:nvPr/>
        </p:nvSpPr>
        <p:spPr>
          <a:xfrm>
            <a:off x="342720" y="4857480"/>
            <a:ext cx="4174200" cy="1704600"/>
          </a:xfrm>
          <a:prstGeom prst="rect">
            <a:avLst/>
          </a:prstGeom>
          <a:noFill/>
          <a:ln w="76200">
            <a:solidFill>
              <a:srgbClr val="62a39f">
                <a:lumMod val="20000"/>
                <a:lumOff val="8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600" spc="-1" strike="noStrike">
                <a:solidFill>
                  <a:srgbClr val="002060"/>
                </a:solidFill>
                <a:latin typeface="Times New Roman"/>
                <a:ea typeface="Arial"/>
              </a:rPr>
              <a:t>Реализация дополнительных образовательных программ.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600" spc="-1" strike="noStrike">
                <a:solidFill>
                  <a:srgbClr val="ff0000"/>
                </a:solidFill>
                <a:latin typeface="Times New Roman"/>
                <a:ea typeface="Arial"/>
              </a:rPr>
              <a:t>Утверждается ОО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600" spc="-1" strike="noStrike">
                <a:solidFill>
                  <a:srgbClr val="002060"/>
                </a:solidFill>
                <a:latin typeface="Times New Roman"/>
                <a:ea typeface="Arial"/>
              </a:rPr>
              <a:t>1) дополнительные общеобразовательные программы - дополнительные общеразвивающие программы.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7" name="Рисунок 2" descr=""/>
          <p:cNvPicPr/>
          <p:nvPr/>
        </p:nvPicPr>
        <p:blipFill>
          <a:blip r:embed="rId1"/>
          <a:srcRect l="50448" t="0" r="0" b="0"/>
          <a:stretch/>
        </p:blipFill>
        <p:spPr>
          <a:xfrm>
            <a:off x="9477360" y="1009800"/>
            <a:ext cx="1740600" cy="2477520"/>
          </a:xfrm>
          <a:prstGeom prst="rect">
            <a:avLst/>
          </a:prstGeom>
          <a:ln w="0">
            <a:noFill/>
          </a:ln>
        </p:spPr>
      </p:pic>
      <p:sp>
        <p:nvSpPr>
          <p:cNvPr id="158" name="Стрелка вправо 3"/>
          <p:cNvSpPr/>
          <p:nvPr/>
        </p:nvSpPr>
        <p:spPr>
          <a:xfrm>
            <a:off x="4016520" y="1677960"/>
            <a:ext cx="422640" cy="217764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5091cf"/>
              </a:gs>
              <a:gs pos="50000">
                <a:srgbClr val="1d83cd"/>
              </a:gs>
              <a:gs pos="100000">
                <a:srgbClr val="1376be"/>
              </a:gs>
            </a:gsLst>
            <a:lin ang="0"/>
          </a:gradFill>
          <a:ln>
            <a:solidFill>
              <a:srgbClr val="2683c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59" name="TextBox 13"/>
          <p:cNvSpPr/>
          <p:nvPr/>
        </p:nvSpPr>
        <p:spPr>
          <a:xfrm>
            <a:off x="7053840" y="4901760"/>
            <a:ext cx="3876480" cy="577080"/>
          </a:xfrm>
          <a:prstGeom prst="rect">
            <a:avLst/>
          </a:prstGeom>
          <a:noFill/>
          <a:ln w="76200">
            <a:solidFill>
              <a:srgbClr val="62a39f">
                <a:lumMod val="20000"/>
                <a:lumOff val="8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600" spc="-1" strike="noStrike">
                <a:solidFill>
                  <a:srgbClr val="002060"/>
                </a:solidFill>
                <a:latin typeface="Times New Roman"/>
                <a:ea typeface="Arial"/>
              </a:rPr>
              <a:t>1) </a:t>
            </a:r>
            <a:r>
              <a:rPr b="1" lang="ru-RU" sz="1600" spc="-1" strike="noStrike">
                <a:solidFill>
                  <a:srgbClr val="002060"/>
                </a:solidFill>
                <a:latin typeface="Times New Roman"/>
                <a:ea typeface="Arial"/>
              </a:rPr>
              <a:t>лицензирование образовательной деятельности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TextBox 15"/>
          <p:cNvSpPr/>
          <p:nvPr/>
        </p:nvSpPr>
        <p:spPr>
          <a:xfrm>
            <a:off x="7053840" y="5726160"/>
            <a:ext cx="3876480" cy="577080"/>
          </a:xfrm>
          <a:prstGeom prst="rect">
            <a:avLst/>
          </a:prstGeom>
          <a:noFill/>
          <a:ln w="76200">
            <a:solidFill>
              <a:srgbClr val="62a39f">
                <a:lumMod val="20000"/>
                <a:lumOff val="8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600" spc="-1" strike="noStrike">
                <a:solidFill>
                  <a:srgbClr val="002060"/>
                </a:solidFill>
                <a:latin typeface="Times New Roman"/>
                <a:ea typeface="Arial"/>
              </a:rPr>
              <a:t>2) федеральный государственный контроль (надзор) в сфере образования.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Стрелка вправо 16"/>
          <p:cNvSpPr/>
          <p:nvPr/>
        </p:nvSpPr>
        <p:spPr>
          <a:xfrm>
            <a:off x="5363640" y="4847040"/>
            <a:ext cx="1147320" cy="15282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5091cf"/>
              </a:gs>
              <a:gs pos="50000">
                <a:srgbClr val="1d83cd"/>
              </a:gs>
              <a:gs pos="100000">
                <a:srgbClr val="1376be"/>
              </a:gs>
            </a:gsLst>
            <a:lin ang="0"/>
          </a:gradFill>
          <a:ln>
            <a:solidFill>
              <a:srgbClr val="2683c6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ldNum" idx="6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‹</a:t>
            </a: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#›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1790640" y="190080"/>
            <a:ext cx="10037520" cy="715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Arial"/>
              </a:rPr>
              <a:t>Федеральный закон от 29.12.2012 N 273-ФЗ "Об образовании в Российской Федерации"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64" name="Рисунок 4" descr=""/>
          <p:cNvPicPr/>
          <p:nvPr/>
        </p:nvPicPr>
        <p:blipFill>
          <a:blip r:embed="rId1"/>
          <a:stretch/>
        </p:blipFill>
        <p:spPr>
          <a:xfrm>
            <a:off x="204840" y="1452600"/>
            <a:ext cx="582120" cy="849240"/>
          </a:xfrm>
          <a:prstGeom prst="rect">
            <a:avLst/>
          </a:prstGeom>
          <a:ln w="25400">
            <a:solidFill>
              <a:srgbClr val="62a39f">
                <a:lumMod val="75000"/>
              </a:srgbClr>
            </a:solidFill>
            <a:round/>
          </a:ln>
          <a:effectLst>
            <a:outerShdw algn="t" blurRad="50760" dir="5400000" dist="38160" rotWithShape="0">
              <a:srgbClr val="000000">
                <a:alpha val="40000"/>
              </a:srgbClr>
            </a:outerShdw>
          </a:effectLst>
        </p:spPr>
      </p:pic>
      <p:sp>
        <p:nvSpPr>
          <p:cNvPr id="165" name="TextBox 6"/>
          <p:cNvSpPr/>
          <p:nvPr/>
        </p:nvSpPr>
        <p:spPr>
          <a:xfrm>
            <a:off x="995400" y="1364760"/>
            <a:ext cx="10832760" cy="2848320"/>
          </a:xfrm>
          <a:prstGeom prst="rect">
            <a:avLst/>
          </a:prstGeom>
          <a:noFill/>
          <a:ln w="76200">
            <a:solidFill>
              <a:srgbClr val="62a39f">
                <a:lumMod val="20000"/>
                <a:lumOff val="8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Arial"/>
              </a:rPr>
              <a:t>Статья 87. Особенности изучения основ духовно-нравственной культуры народов Российской Федерации. Особенности получения теологического и религиозного образования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100" spc="-1" strike="noStrike">
                <a:solidFill>
                  <a:srgbClr val="002060"/>
                </a:solidFill>
                <a:latin typeface="Times New Roman"/>
                <a:ea typeface="Arial"/>
              </a:rPr>
              <a:t> 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2060"/>
                </a:solidFill>
                <a:latin typeface="Times New Roman"/>
                <a:ea typeface="Arial"/>
              </a:rPr>
              <a:t>7. Частные образовательные организации на основании представления соответствующей религиозной организации или централизованной религиозной организации </a:t>
            </a:r>
            <a:r>
              <a:rPr b="0" lang="ru-RU" sz="1800" spc="-1" strike="noStrike">
                <a:solidFill>
                  <a:srgbClr val="ff0000"/>
                </a:solidFill>
                <a:latin typeface="Times New Roman"/>
                <a:ea typeface="Arial"/>
              </a:rPr>
              <a:t>вправе включать в часть основных образовательных программ, формируемую участниками образовательного процесса, учебные предметы, курсы, дисциплины (модули), обеспечивающие религиозное образование (религиозный компонент).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sldNum" idx="6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‹</a:t>
            </a: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#›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78" descr=""/>
          <p:cNvPicPr/>
          <p:nvPr/>
        </p:nvPicPr>
        <p:blipFill>
          <a:blip r:embed="rId2"/>
          <a:stretch/>
        </p:blipFill>
        <p:spPr>
          <a:xfrm>
            <a:off x="8562240" y="398520"/>
            <a:ext cx="1105920" cy="1374120"/>
          </a:xfrm>
          <a:prstGeom prst="rect">
            <a:avLst/>
          </a:prstGeom>
          <a:ln w="0">
            <a:noFill/>
          </a:ln>
        </p:spPr>
      </p:pic>
      <p:pic>
        <p:nvPicPr>
          <p:cNvPr id="168" name="Picture 80" descr=""/>
          <p:cNvPicPr/>
          <p:nvPr/>
        </p:nvPicPr>
        <p:blipFill>
          <a:blip r:embed="rId3"/>
          <a:stretch/>
        </p:blipFill>
        <p:spPr>
          <a:xfrm>
            <a:off x="10015200" y="735840"/>
            <a:ext cx="1057320" cy="947520"/>
          </a:xfrm>
          <a:prstGeom prst="rect">
            <a:avLst/>
          </a:prstGeom>
          <a:ln w="0">
            <a:noFill/>
          </a:ln>
        </p:spPr>
      </p:pic>
      <p:sp>
        <p:nvSpPr>
          <p:cNvPr id="169" name="Shape 81"/>
          <p:cNvSpPr/>
          <p:nvPr/>
        </p:nvSpPr>
        <p:spPr>
          <a:xfrm>
            <a:off x="830160" y="2162880"/>
            <a:ext cx="10242360" cy="185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rgbClr val="002060"/>
                </a:solidFill>
                <a:latin typeface="Times New Roman"/>
                <a:ea typeface="Arial"/>
              </a:rPr>
              <a:t>«О лицензировании образовательной деятельности»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Shape 82"/>
          <p:cNvSpPr/>
          <p:nvPr/>
        </p:nvSpPr>
        <p:spPr>
          <a:xfrm>
            <a:off x="419040" y="4468320"/>
            <a:ext cx="6665760" cy="143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i="1" lang="ru-RU" sz="1800" spc="-1" strike="noStrike">
                <a:solidFill>
                  <a:srgbClr val="002060"/>
                </a:solidFill>
                <a:latin typeface="Times New Roman"/>
                <a:ea typeface="Arial"/>
              </a:rPr>
              <a:t>Ерофеева Наталья Григорьевна,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i="1" lang="ru-RU" sz="1600" spc="-1" strike="noStrike">
                <a:solidFill>
                  <a:srgbClr val="002060"/>
                </a:solidFill>
                <a:latin typeface="Times New Roman"/>
                <a:ea typeface="Arial"/>
              </a:rPr>
              <a:t>начальник отдела лицензирования, государственной аккредитации и подтверждения документов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1" name="Picture 84" descr=""/>
          <p:cNvPicPr/>
          <p:nvPr/>
        </p:nvPicPr>
        <p:blipFill>
          <a:blip r:embed="rId4"/>
          <a:stretch/>
        </p:blipFill>
        <p:spPr>
          <a:xfrm>
            <a:off x="1104840" y="101880"/>
            <a:ext cx="944640" cy="1967400"/>
          </a:xfrm>
          <a:prstGeom prst="rect">
            <a:avLst/>
          </a:prstGeom>
          <a:ln w="0">
            <a:noFill/>
          </a:ln>
        </p:spPr>
      </p:pic>
      <p:sp>
        <p:nvSpPr>
          <p:cNvPr id="172" name="TextBox 1241793126"/>
          <p:cNvSpPr/>
          <p:nvPr/>
        </p:nvSpPr>
        <p:spPr>
          <a:xfrm>
            <a:off x="4317120" y="6473160"/>
            <a:ext cx="160740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horzOverflow="overflow" anchor="t">
            <a:spAutoFit/>
          </a:bodyPr>
          <a:p>
            <a:pPr defTabSz="914400">
              <a:lnSpc>
                <a:spcPct val="100000"/>
              </a:lnSpc>
            </a:pPr>
            <a:r>
              <a:rPr b="1" i="1" lang="ru-RU" sz="1400" spc="-1" strike="noStrike">
                <a:solidFill>
                  <a:srgbClr val="002060"/>
                </a:solidFill>
                <a:latin typeface="Times New Roman"/>
                <a:ea typeface="Arial"/>
              </a:rPr>
              <a:t>04 февраля 2025 г.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1"/>
          <p:cNvSpPr>
            <a:spLocks noGrp="1"/>
          </p:cNvSpPr>
          <p:nvPr>
            <p:ph type="sldNum" idx="6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</a:t>
            </a: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#›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790640" y="190080"/>
            <a:ext cx="10037520" cy="715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Arial"/>
              </a:rPr>
              <a:t>Лицензирование образовательной деятельности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75" name="Рисунок 1" descr=""/>
          <p:cNvPicPr/>
          <p:nvPr/>
        </p:nvPicPr>
        <p:blipFill>
          <a:blip r:embed="rId1"/>
          <a:srcRect l="65489" t="47108" r="0" b="0"/>
          <a:stretch/>
        </p:blipFill>
        <p:spPr>
          <a:xfrm>
            <a:off x="530280" y="1110600"/>
            <a:ext cx="11437200" cy="4907880"/>
          </a:xfrm>
          <a:prstGeom prst="rect">
            <a:avLst/>
          </a:prstGeom>
          <a:ln w="0">
            <a:noFill/>
          </a:ln>
        </p:spPr>
      </p:pic>
      <p:pic>
        <p:nvPicPr>
          <p:cNvPr id="176" name="Рисунок 16" descr=""/>
          <p:cNvPicPr/>
          <p:nvPr/>
        </p:nvPicPr>
        <p:blipFill>
          <a:blip r:embed="rId2"/>
          <a:stretch/>
        </p:blipFill>
        <p:spPr>
          <a:xfrm>
            <a:off x="380160" y="5170320"/>
            <a:ext cx="1911960" cy="1431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77" name="TextBox 18"/>
          <p:cNvSpPr/>
          <p:nvPr/>
        </p:nvSpPr>
        <p:spPr>
          <a:xfrm>
            <a:off x="2433600" y="5177520"/>
            <a:ext cx="8212320" cy="1613880"/>
          </a:xfrm>
          <a:prstGeom prst="rect">
            <a:avLst/>
          </a:prstGeom>
          <a:noFill/>
          <a:ln w="76200">
            <a:solidFill>
              <a:srgbClr val="62a39f">
                <a:lumMod val="20000"/>
                <a:lumOff val="80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 defTabSz="914400">
              <a:lnSpc>
                <a:spcPct val="100000"/>
              </a:lnSpc>
              <a:buClr>
                <a:srgbClr val="002060"/>
              </a:buClr>
              <a:buFont typeface="OpenSymbol"/>
              <a:buAutoNum type="arabicParenR"/>
            </a:pPr>
            <a:r>
              <a:rPr b="1" lang="ru-RU" sz="1800" spc="-1" strike="noStrike">
                <a:solidFill>
                  <a:srgbClr val="002060"/>
                </a:solidFill>
                <a:latin typeface="Times New Roman"/>
                <a:ea typeface="Arial"/>
              </a:rPr>
              <a:t>Заявление (формируется на ЕПГУ);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2060"/>
              </a:buClr>
              <a:buFont typeface="OpenSymbol"/>
              <a:buAutoNum type="arabicParenR"/>
            </a:pPr>
            <a:r>
              <a:rPr b="1" lang="ru-RU" sz="1800" spc="-1" strike="noStrike">
                <a:solidFill>
                  <a:srgbClr val="002060"/>
                </a:solidFill>
                <a:latin typeface="Times New Roman"/>
                <a:ea typeface="Arial"/>
              </a:rPr>
              <a:t>Сведения о реализации образовательных программ;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2060"/>
              </a:buClr>
              <a:buFont typeface="OpenSymbol"/>
              <a:buAutoNum type="arabicParenR"/>
            </a:pPr>
            <a:r>
              <a:rPr b="1" lang="ru-RU" sz="1800" spc="-1" strike="noStrike">
                <a:solidFill>
                  <a:srgbClr val="002060"/>
                </a:solidFill>
                <a:latin typeface="Times New Roman"/>
                <a:ea typeface="Arial"/>
              </a:rPr>
              <a:t>Копия представления религиозной организации (централизованной религиозной организации)</a:t>
            </a:r>
            <a:r>
              <a:rPr b="0" lang="ru-RU" sz="1400" spc="-1" strike="noStrike">
                <a:solidFill>
                  <a:srgbClr val="002060"/>
                </a:solidFill>
                <a:latin typeface="Times New Roman"/>
                <a:ea typeface="Arial"/>
              </a:rPr>
              <a:t> (в случае если соискателем лицензии является образовательная организация, учредителем которой является религиозная организация). пп. в) п. 10 Постановления Правительства от 18.09.2020 № 1490 «О лицензировании образовательной деятельности».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TextBox 19"/>
          <p:cNvSpPr/>
          <p:nvPr/>
        </p:nvSpPr>
        <p:spPr>
          <a:xfrm>
            <a:off x="1179360" y="1586160"/>
            <a:ext cx="1711800" cy="63828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latin typeface="Times New Roman"/>
                <a:ea typeface="Arial"/>
              </a:rPr>
              <a:t>Соискатель лицензии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TextBox 20"/>
          <p:cNvSpPr/>
          <p:nvPr/>
        </p:nvSpPr>
        <p:spPr>
          <a:xfrm>
            <a:off x="5097240" y="4437360"/>
            <a:ext cx="1711800" cy="63828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3600" spc="-1" strike="noStrike">
                <a:solidFill>
                  <a:srgbClr val="002060"/>
                </a:solidFill>
                <a:latin typeface="Times New Roman"/>
                <a:ea typeface="Arial"/>
              </a:rPr>
              <a:t>ЕПГУ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TextBox 21"/>
          <p:cNvSpPr/>
          <p:nvPr/>
        </p:nvSpPr>
        <p:spPr>
          <a:xfrm>
            <a:off x="9538560" y="1310040"/>
            <a:ext cx="2083320" cy="63828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latin typeface="Times New Roman"/>
                <a:ea typeface="Arial"/>
              </a:rPr>
              <a:t>Лицензирующий орган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sldNum" idx="6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‹</a:t>
            </a:r>
            <a:r>
              <a:rPr b="0" lang="ru-RU" sz="1200" spc="-1" strike="noStrike">
                <a:solidFill>
                  <a:srgbClr val="8b8b8b"/>
                </a:solidFill>
                <a:latin typeface="Calibri"/>
                <a:ea typeface="Arial"/>
              </a:rPr>
              <a:t>#›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tileRect l="0" t="0" r="0" b="0"/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Тема Office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tileRect l="0" t="0" r="0" b="0"/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_Тема Office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tileRect l="0" t="0" r="0" b="0"/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1_Тема Office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tileRect l="0" t="0" r="0" b="0"/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1_Тема Office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tileRect l="0" t="0" r="0" b="0"/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1_Тема Office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tileRect l="0" t="0" r="0" b="0"/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1_Тема Office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tileRect l="0" t="0" r="0" b="0"/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1_Тема Office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tileRect l="0" t="0" r="0" b="0"/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1_Тема Office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tileRect l="0" t="0" r="0" b="0"/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1_Тема Office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tileRect l="0" t="0" r="0" b="0"/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1_Тема Office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tileRect l="0" t="0" r="0" b="0"/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tileRect l="0" t="0" r="0" b="0"/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tileRect l="0" t="0" r="0" b="0"/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tileRect l="0" t="0" r="0" b="0"/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Тема Office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tileRect l="0" t="0" r="0" b="0"/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Тема Office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tileRect l="0" t="0" r="0" b="0"/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Тема Office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tileRect l="0" t="0" r="0" b="0"/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Тема Office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tileRect l="0" t="0" r="0" b="0"/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Тема Office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tileRect l="0" t="0" r="0" b="0"/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307</TotalTime>
  <Application>LibreOffice/24.2.6.2$Linux_X86_64 LibreOffice_project/420$Build-2</Application>
  <AppVersion>15.0000</AppVersion>
  <Words>809</Words>
  <Paragraphs>113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2024-07-22T08:20:46Z</dcterms:created>
  <dc:creator>Колчанов Андрей Викторович</dc:creator>
  <dc:description/>
  <dc:language>ru-RU</dc:language>
  <cp:lastModifiedBy>User-215-1</cp:lastModifiedBy>
  <cp:lastPrinted>2025-02-05T10:58:19Z</cp:lastPrinted>
  <dcterms:modified xsi:type="dcterms:W3CDTF">2025-02-05T13:47:59Z</dcterms:modified>
  <cp:revision>91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13</vt:i4>
  </property>
</Properties>
</file>