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4" r:id="rId4"/>
    <p:sldId id="308" r:id="rId5"/>
    <p:sldId id="258" r:id="rId6"/>
    <p:sldId id="309" r:id="rId7"/>
    <p:sldId id="265" r:id="rId8"/>
    <p:sldId id="272" r:id="rId9"/>
    <p:sldId id="271" r:id="rId10"/>
    <p:sldId id="310" r:id="rId11"/>
    <p:sldId id="274" r:id="rId12"/>
    <p:sldId id="287" r:id="rId13"/>
    <p:sldId id="311" r:id="rId14"/>
    <p:sldId id="312" r:id="rId15"/>
    <p:sldId id="298" r:id="rId16"/>
    <p:sldId id="314" r:id="rId17"/>
    <p:sldId id="315" r:id="rId18"/>
    <p:sldId id="291" r:id="rId19"/>
    <p:sldId id="275" r:id="rId20"/>
    <p:sldId id="313" r:id="rId21"/>
    <p:sldId id="29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2303" y="3470304"/>
            <a:ext cx="9286875" cy="2098226"/>
          </a:xfrm>
        </p:spPr>
        <p:txBody>
          <a:bodyPr/>
          <a:lstStyle/>
          <a:p>
            <a:br>
              <a:rPr lang="ru-RU" sz="6000" b="1" dirty="0">
                <a:solidFill>
                  <a:srgbClr val="C00000"/>
                </a:solidFill>
              </a:rPr>
            </a:br>
            <a:br>
              <a:rPr lang="ru-RU" sz="6000" dirty="0">
                <a:solidFill>
                  <a:srgbClr val="C00000"/>
                </a:solidFill>
              </a:rPr>
            </a:br>
            <a:r>
              <a:rPr lang="ru-RU" sz="6000" dirty="0">
                <a:solidFill>
                  <a:srgbClr val="C00000"/>
                </a:solidFill>
              </a:rPr>
              <a:t>воспитание человека  </a:t>
            </a:r>
            <a:br>
              <a:rPr lang="ru-RU" sz="6000" b="1" dirty="0">
                <a:solidFill>
                  <a:srgbClr val="C00000"/>
                </a:solidFill>
              </a:rPr>
            </a:br>
            <a:r>
              <a:rPr lang="ru-RU" sz="8800" b="1" dirty="0">
                <a:solidFill>
                  <a:schemeClr val="accent6">
                    <a:lumMod val="50000"/>
                  </a:schemeClr>
                </a:solidFill>
              </a:rPr>
              <a:t>Русского Мира – </a:t>
            </a:r>
            <a:r>
              <a:rPr lang="ru-RU" sz="6000" b="1" dirty="0">
                <a:solidFill>
                  <a:srgbClr val="C00000"/>
                </a:solidFill>
              </a:rPr>
              <a:t>вызов времени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7798" y="2049572"/>
            <a:ext cx="6831673" cy="1086237"/>
          </a:xfrm>
        </p:spPr>
        <p:txBody>
          <a:bodyPr>
            <a:normAutofit/>
          </a:bodyPr>
          <a:lstStyle/>
          <a:p>
            <a:r>
              <a:rPr lang="ru-RU" sz="2800" dirty="0"/>
              <a:t>А.А. Остапенко</a:t>
            </a:r>
          </a:p>
        </p:txBody>
      </p:sp>
      <p:pic>
        <p:nvPicPr>
          <p:cNvPr id="1026" name="Picture 2" descr="Екатеринодарская и Кубанская Епарх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58" y="286327"/>
            <a:ext cx="62674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4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7" descr="F:\Мои электронные документы\Статьи свои\Концепты и рисунки\Русский мир\ито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073" y="323994"/>
            <a:ext cx="8673724" cy="584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6974" y="6273225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Скрепы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/>
          </a:p>
        </p:txBody>
      </p:sp>
      <p:sp>
        <p:nvSpPr>
          <p:cNvPr id="3" name="Кольцо 2"/>
          <p:cNvSpPr/>
          <p:nvPr/>
        </p:nvSpPr>
        <p:spPr>
          <a:xfrm>
            <a:off x="3009207" y="-864522"/>
            <a:ext cx="7140633" cy="7190508"/>
          </a:xfrm>
          <a:prstGeom prst="donut">
            <a:avLst>
              <a:gd name="adj" fmla="val 3001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52832" y="1255222"/>
            <a:ext cx="2934393" cy="2984269"/>
          </a:xfrm>
          <a:prstGeom prst="ellips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39" y="1185880"/>
            <a:ext cx="2858578" cy="2845793"/>
          </a:xfrm>
          <a:prstGeom prst="rect">
            <a:avLst/>
          </a:prstGeom>
        </p:spPr>
      </p:pic>
      <p:sp>
        <p:nvSpPr>
          <p:cNvPr id="4" name="Кольцо 3"/>
          <p:cNvSpPr/>
          <p:nvPr/>
        </p:nvSpPr>
        <p:spPr>
          <a:xfrm>
            <a:off x="5020888" y="1097280"/>
            <a:ext cx="3217025" cy="3333404"/>
          </a:xfrm>
          <a:prstGeom prst="donut">
            <a:avLst>
              <a:gd name="adj" fmla="val 4620"/>
            </a:avLst>
          </a:prstGeom>
          <a:solidFill>
            <a:schemeClr val="accent6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5375" y="957494"/>
            <a:ext cx="1888048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РУССКИЙ ЯЗЫК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0888" y="2364054"/>
            <a:ext cx="3186031" cy="2332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529571"/>
              </a:avLst>
            </a:prstTxWarp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ОБЩАЯ ИСТОРИЧЕСКАЯ СУДЬБА</a:t>
            </a:r>
          </a:p>
        </p:txBody>
      </p:sp>
    </p:spTree>
    <p:extLst>
      <p:ext uri="{BB962C8B-B14F-4D97-AF65-F5344CB8AC3E}">
        <p14:creationId xmlns:p14="http://schemas.microsoft.com/office/powerpoint/2010/main" val="357268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9085" y="6164674"/>
            <a:ext cx="8688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Метаисторический образ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56" y="231202"/>
            <a:ext cx="8584757" cy="60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60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1875" y="6164130"/>
            <a:ext cx="6680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 человека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E9939C-9413-8629-69C5-D68863E295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386" y="0"/>
            <a:ext cx="8928599" cy="63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5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Б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43" y="2324488"/>
            <a:ext cx="2941879" cy="422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1712687" y="3816169"/>
            <a:ext cx="695234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  <a:ea typeface="MS Mincho" pitchFamily="49" charset="-128"/>
              </a:rPr>
              <a:t>Тривиальные (т.е. обычные) — это те суждения, для которых противоположные утверждения являются ложными. Нетривиальные — это суждения, для которых противоположные утверждения являются истинными.</a:t>
            </a:r>
          </a:p>
          <a:p>
            <a:pPr algn="r" eaLnBrk="1" hangingPunct="1"/>
            <a:r>
              <a:rPr lang="ru-RU" altLang="ru-RU" sz="2400" b="1" i="1" dirty="0">
                <a:solidFill>
                  <a:srgbClr val="C00000"/>
                </a:solidFill>
                <a:ea typeface="MS Mincho" pitchFamily="49" charset="-128"/>
              </a:rPr>
              <a:t>Нильс Бор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itchFamily="49" charset="-128"/>
              </a:rPr>
              <a:t> </a:t>
            </a:r>
            <a:endParaRPr lang="ru-RU" altLang="ru-RU" sz="2400" b="1" i="1" dirty="0">
              <a:solidFill>
                <a:srgbClr val="C00000"/>
              </a:solidFill>
              <a:latin typeface="Verdana" panose="020B0604030504040204" pitchFamily="34" charset="0"/>
              <a:ea typeface="MS Mincho" pitchFamily="49" charset="-128"/>
            </a:endParaRPr>
          </a:p>
        </p:txBody>
      </p:sp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3280987" y="1602280"/>
            <a:ext cx="86452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Verdana" panose="020B0604030504040204" pitchFamily="34" charset="0"/>
              </a:rPr>
              <a:t>Таковы догмат о Святой Троице, халкидонский догмат о Богочеловеческой двуединой природе Христа, догмат о Божественных</a:t>
            </a:r>
          </a:p>
        </p:txBody>
      </p:sp>
      <p:pic>
        <p:nvPicPr>
          <p:cNvPr id="8197" name="Picture 4" descr="Троица Quicki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59243"/>
            <a:ext cx="21145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66406" y="153441"/>
            <a:ext cx="8040949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…α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συγχύτως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α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τρέ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πτος, αδιαρέτως, αχωρίστως.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</a:p>
          <a:p>
            <a:pPr algn="r">
              <a:defRPr/>
            </a:pPr>
            <a:r>
              <a:rPr lang="ru-RU" sz="2400" dirty="0">
                <a:solidFill>
                  <a:srgbClr val="000000"/>
                </a:solidFill>
              </a:rPr>
              <a:t>«… </a:t>
            </a:r>
            <a:r>
              <a:rPr lang="ru-RU" sz="2400" dirty="0" err="1">
                <a:solidFill>
                  <a:srgbClr val="000000"/>
                </a:solidFill>
              </a:rPr>
              <a:t>неслитно</a:t>
            </a:r>
            <a:r>
              <a:rPr lang="ru-RU" sz="2400" dirty="0">
                <a:solidFill>
                  <a:srgbClr val="000000"/>
                </a:solidFill>
              </a:rPr>
              <a:t>, неизменно, нераздельно, неразлучно».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определения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Вселенского Халкидонского Собора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63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3280987" y="1602280"/>
            <a:ext cx="86452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Verdana" panose="020B0604030504040204" pitchFamily="34" charset="0"/>
              </a:rPr>
              <a:t>Таковы догмат о Святой Троице, халкидонский догмат о Богочеловеческой двуединой природе Христа, догмат о Божественных</a:t>
            </a:r>
          </a:p>
        </p:txBody>
      </p:sp>
      <p:pic>
        <p:nvPicPr>
          <p:cNvPr id="8197" name="Picture 4" descr="Троица QuickiW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59243"/>
            <a:ext cx="21145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66406" y="153441"/>
            <a:ext cx="8040949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…α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συγχύτως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α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τρέ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πτος, αδιαρέτως, αχωρίστως.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</a:p>
          <a:p>
            <a:pPr algn="r">
              <a:defRPr/>
            </a:pPr>
            <a:r>
              <a:rPr lang="ru-RU" sz="2400" dirty="0">
                <a:solidFill>
                  <a:srgbClr val="000000"/>
                </a:solidFill>
              </a:rPr>
              <a:t>«… </a:t>
            </a:r>
            <a:r>
              <a:rPr lang="ru-RU" sz="2400" dirty="0" err="1">
                <a:solidFill>
                  <a:srgbClr val="000000"/>
                </a:solidFill>
              </a:rPr>
              <a:t>неслитно</a:t>
            </a:r>
            <a:r>
              <a:rPr lang="ru-RU" sz="2400" dirty="0">
                <a:solidFill>
                  <a:srgbClr val="000000"/>
                </a:solidFill>
              </a:rPr>
              <a:t>, неизменно, нераздельно, неразлучно».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определения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Вселенского Халкидонского Собора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828" y="2685631"/>
            <a:ext cx="4988393" cy="39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1827" y="30509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Многие не понимают, как Бог является единым, и в то же время Бога три. Один из тезисов атеизма указывает на то, что это бессмыслица. Но это не бессмыслица. Подобные вещи бывают не только в религии, но и в точных науках. Я просто продемонстрировал, что логика позволяет иметь триединые объекты</a:t>
            </a:r>
          </a:p>
          <a:p>
            <a:pPr algn="r"/>
            <a:r>
              <a:rPr lang="ru-RU" altLang="ru-RU" sz="2400" b="1" i="1" dirty="0">
                <a:solidFill>
                  <a:srgbClr val="C00000"/>
                </a:solidFill>
                <a:ea typeface="MS Mincho" pitchFamily="49" charset="-128"/>
              </a:rPr>
              <a:t>Борис Викторович </a:t>
            </a:r>
            <a:r>
              <a:rPr lang="ru-RU" altLang="ru-RU" sz="2400" b="1" i="1" dirty="0" err="1">
                <a:solidFill>
                  <a:srgbClr val="C00000"/>
                </a:solidFill>
                <a:ea typeface="MS Mincho" pitchFamily="49" charset="-128"/>
              </a:rPr>
              <a:t>Раушенбах</a:t>
            </a:r>
            <a:endParaRPr lang="ru-RU" altLang="ru-RU" sz="2400" b="1" i="1" dirty="0">
              <a:solidFill>
                <a:srgbClr val="C00000"/>
              </a:solidFill>
              <a:latin typeface="Verdana" panose="020B0604030504040204" pitchFamily="34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2694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514007"/>
              </p:ext>
            </p:extLst>
          </p:nvPr>
        </p:nvGraphicFramePr>
        <p:xfrm>
          <a:off x="1314450" y="685801"/>
          <a:ext cx="10448925" cy="6095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375">
                  <a:extLst>
                    <a:ext uri="{9D8B030D-6E8A-4147-A177-3AD203B41FA5}">
                      <a16:colId xmlns:a16="http://schemas.microsoft.com/office/drawing/2014/main" val="163584543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42389291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12477082"/>
                    </a:ext>
                  </a:extLst>
                </a:gridCol>
                <a:gridCol w="3248025">
                  <a:extLst>
                    <a:ext uri="{9D8B030D-6E8A-4147-A177-3AD203B41FA5}">
                      <a16:colId xmlns:a16="http://schemas.microsoft.com/office/drawing/2014/main" val="694707714"/>
                    </a:ext>
                  </a:extLst>
                </a:gridCol>
                <a:gridCol w="3642791">
                  <a:extLst>
                    <a:ext uri="{9D8B030D-6E8A-4147-A177-3AD203B41FA5}">
                      <a16:colId xmlns:a16="http://schemas.microsoft.com/office/drawing/2014/main" val="1580955527"/>
                    </a:ext>
                  </a:extLst>
                </a:gridCol>
                <a:gridCol w="252934">
                  <a:extLst>
                    <a:ext uri="{9D8B030D-6E8A-4147-A177-3AD203B41FA5}">
                      <a16:colId xmlns:a16="http://schemas.microsoft.com/office/drawing/2014/main" val="1604109648"/>
                    </a:ext>
                  </a:extLst>
                </a:gridCol>
              </a:tblGrid>
              <a:tr h="1907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Симфония</a:t>
                      </a:r>
                      <a:r>
                        <a:rPr lang="ru-RU" sz="1600" dirty="0">
                          <a:effectLst/>
                        </a:rPr>
                        <a:t> как принцип взаимоотношений частей, базирующийся на 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гармонии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 синергии</a:t>
                      </a:r>
                      <a:endParaRPr lang="ru-RU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                   Полнота 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антиномии</a:t>
                      </a:r>
                      <a:endParaRPr lang="ru-RU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lnL w="12700" cmpd="sng">
                      <a:noFill/>
                    </a:lnL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081358"/>
                  </a:ext>
                </a:extLst>
              </a:tr>
              <a:tr h="251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effectLst/>
                        </a:rPr>
                        <a:t>неслиянность</a:t>
                      </a:r>
                      <a:r>
                        <a:rPr lang="ru-RU" sz="1600" dirty="0">
                          <a:effectLst/>
                        </a:rPr>
                        <a:t>                         нераздельность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соработничество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R w="381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196875"/>
                  </a:ext>
                </a:extLst>
              </a:tr>
              <a:tr h="190728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Человек Русского мира как...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T w="127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...слуга Бога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T w="12700" cmpd="sng">
                      <a:noFill/>
                    </a:lnT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Антиномия </a:t>
                      </a:r>
                      <a:r>
                        <a:rPr lang="ru-RU" sz="1600" dirty="0" err="1">
                          <a:effectLst/>
                        </a:rPr>
                        <a:t>конфессиональности</a:t>
                      </a:r>
                      <a:r>
                        <a:rPr lang="ru-RU" sz="1600" dirty="0">
                          <a:effectLst/>
                        </a:rPr>
                        <a:t> и соборности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Вера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1729652"/>
                  </a:ext>
                </a:extLst>
              </a:tr>
              <a:tr h="1684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и хранитель высших ценностей и смыслов, сформирован-</a:t>
                      </a:r>
                      <a:r>
                        <a:rPr lang="ru-RU" sz="1600" dirty="0" err="1">
                          <a:effectLst/>
                        </a:rPr>
                        <a:t>ных</a:t>
                      </a:r>
                      <a:r>
                        <a:rPr lang="ru-RU" sz="1600" dirty="0">
                          <a:effectLst/>
                        </a:rPr>
                        <a:t> верой его предков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уважительно относится к высшим ценностям, сформированным иными традиционными конфессиями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выстраивает свою жизнь на основе общих нравственных критериев справедливости, различения добра и зла, а также представлений об идеале человеческого совершенства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861847"/>
                  </a:ext>
                </a:extLst>
              </a:tr>
              <a:tr h="190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...сын народа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Антиномия родного и Вселенского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Народ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/>
                </a:tc>
                <a:extLst>
                  <a:ext uri="{0D108BD9-81ED-4DB2-BD59-A6C34878D82A}">
                    <a16:rowId xmlns:a16="http://schemas.microsoft.com/office/drawing/2014/main" val="127349852"/>
                  </a:ext>
                </a:extLst>
              </a:tr>
              <a:tr h="13548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своего родного языка, литературы и культуры, знаток истории своего народа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уважает и изучает традиции, историю и культуру других комплементарных народов, входящих в целостность Русского мира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русского языка и хранитель знаний об общей исторической судьбе народов Русского мира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326966"/>
                  </a:ext>
                </a:extLst>
              </a:tr>
              <a:tr h="202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...гражданин Отечества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    Антиномия суверенного и солидарного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Отечество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/>
                </a:tc>
                <a:extLst>
                  <a:ext uri="{0D108BD9-81ED-4DB2-BD59-A6C34878D82A}">
                    <a16:rowId xmlns:a16="http://schemas.microsoft.com/office/drawing/2014/main" val="2331817574"/>
                  </a:ext>
                </a:extLst>
              </a:tr>
              <a:tr h="1549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чтит законы своей страны, государственные символы и готов быть защитником её независимости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уважительно относится к законам и государственным символам других государств, входящих в дружественные нам надгосударственные объединения и союзы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готов к защите и оказанию помощи братским дружественным странам (интернациональный долг)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27531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228600" y="132444"/>
            <a:ext cx="135350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 человека Русского мира</a:t>
            </a:r>
            <a:endParaRPr lang="ru-RU" sz="2800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3666" y="3386667"/>
            <a:ext cx="9262533" cy="33946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1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314450" y="685801"/>
          <a:ext cx="10448925" cy="6170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375">
                  <a:extLst>
                    <a:ext uri="{9D8B030D-6E8A-4147-A177-3AD203B41FA5}">
                      <a16:colId xmlns:a16="http://schemas.microsoft.com/office/drawing/2014/main" val="163584543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42389291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12477082"/>
                    </a:ext>
                  </a:extLst>
                </a:gridCol>
                <a:gridCol w="3248025">
                  <a:extLst>
                    <a:ext uri="{9D8B030D-6E8A-4147-A177-3AD203B41FA5}">
                      <a16:colId xmlns:a16="http://schemas.microsoft.com/office/drawing/2014/main" val="694707714"/>
                    </a:ext>
                  </a:extLst>
                </a:gridCol>
                <a:gridCol w="3642791">
                  <a:extLst>
                    <a:ext uri="{9D8B030D-6E8A-4147-A177-3AD203B41FA5}">
                      <a16:colId xmlns:a16="http://schemas.microsoft.com/office/drawing/2014/main" val="1580955527"/>
                    </a:ext>
                  </a:extLst>
                </a:gridCol>
                <a:gridCol w="252934">
                  <a:extLst>
                    <a:ext uri="{9D8B030D-6E8A-4147-A177-3AD203B41FA5}">
                      <a16:colId xmlns:a16="http://schemas.microsoft.com/office/drawing/2014/main" val="1604109648"/>
                    </a:ext>
                  </a:extLst>
                </a:gridCol>
              </a:tblGrid>
              <a:tr h="1907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Симфония</a:t>
                      </a:r>
                      <a:r>
                        <a:rPr lang="ru-RU" sz="1600" dirty="0">
                          <a:effectLst/>
                        </a:rPr>
                        <a:t> как принцип взаимоотношений частей, базирующийся на 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гармонии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 синергии</a:t>
                      </a:r>
                      <a:endParaRPr lang="ru-RU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                   Полнота 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антиномии</a:t>
                      </a:r>
                      <a:endParaRPr lang="ru-RU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lnL w="12700" cmpd="sng">
                      <a:noFill/>
                    </a:lnL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081358"/>
                  </a:ext>
                </a:extLst>
              </a:tr>
              <a:tr h="251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effectLst/>
                        </a:rPr>
                        <a:t>неслиянность</a:t>
                      </a:r>
                      <a:r>
                        <a:rPr lang="ru-RU" sz="1600" dirty="0">
                          <a:effectLst/>
                        </a:rPr>
                        <a:t>                         нераздельность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соработничество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R w="381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196875"/>
                  </a:ext>
                </a:extLst>
              </a:tr>
              <a:tr h="190728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Человек Русского мира как...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T w="127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...слуга Бога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T w="12700" cmpd="sng">
                      <a:noFill/>
                    </a:lnT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Антиномия </a:t>
                      </a:r>
                      <a:r>
                        <a:rPr lang="ru-RU" sz="1600" dirty="0" err="1">
                          <a:effectLst/>
                        </a:rPr>
                        <a:t>конфессиональности</a:t>
                      </a:r>
                      <a:r>
                        <a:rPr lang="ru-RU" sz="1600" dirty="0">
                          <a:effectLst/>
                        </a:rPr>
                        <a:t> и соборности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Вера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1729652"/>
                  </a:ext>
                </a:extLst>
              </a:tr>
              <a:tr h="1684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и хранитель высших ценностей и смыслов, сформирован-</a:t>
                      </a:r>
                      <a:r>
                        <a:rPr lang="ru-RU" sz="1600" dirty="0" err="1">
                          <a:effectLst/>
                        </a:rPr>
                        <a:t>ных</a:t>
                      </a:r>
                      <a:r>
                        <a:rPr lang="ru-RU" sz="1600" dirty="0">
                          <a:effectLst/>
                        </a:rPr>
                        <a:t> верой его предков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уважительно относится к высшим ценностям, сформированным иными традиционными конфессиями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выстраивает свою жизнь на основе общих нравственных критериев справедливости, различения добра и зла, а также представлений об идеале человеческого совершенства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861847"/>
                  </a:ext>
                </a:extLst>
              </a:tr>
              <a:tr h="190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...сын народа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Антиномия родного и Вселенского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Народ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/>
                </a:tc>
                <a:extLst>
                  <a:ext uri="{0D108BD9-81ED-4DB2-BD59-A6C34878D82A}">
                    <a16:rowId xmlns:a16="http://schemas.microsoft.com/office/drawing/2014/main" val="127349852"/>
                  </a:ext>
                </a:extLst>
              </a:tr>
              <a:tr h="13548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своего родного языка, литературы и культуры, знаток истории своего народа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уважает и изучает традиции, историю и культуру других комплементарных народов, входящих в целостность Русского мира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русского языка и хранитель знаний об общей исторической судьбе народов Русского мира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326966"/>
                  </a:ext>
                </a:extLst>
              </a:tr>
              <a:tr h="202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...гражданин Отечества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    Антиномия суверенного и солидарного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Отечество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/>
                </a:tc>
                <a:extLst>
                  <a:ext uri="{0D108BD9-81ED-4DB2-BD59-A6C34878D82A}">
                    <a16:rowId xmlns:a16="http://schemas.microsoft.com/office/drawing/2014/main" val="2331817574"/>
                  </a:ext>
                </a:extLst>
              </a:tr>
              <a:tr h="1549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чтит законы своей страны, государственные символы и готов быть защитником её независимости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уважительно относится к законам и государственным символам других государств, входящих в дружественные нам надгосударственные объединения и союзы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готов к защите и оказанию помощи братским дружественным странам (интернациональный долг)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27531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228600" y="132444"/>
            <a:ext cx="135350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 человека Русского мира</a:t>
            </a:r>
            <a:endParaRPr lang="ru-RU" sz="2800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0600" y="5003800"/>
            <a:ext cx="9186334" cy="17844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61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314450" y="685801"/>
          <a:ext cx="10448925" cy="6170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375">
                  <a:extLst>
                    <a:ext uri="{9D8B030D-6E8A-4147-A177-3AD203B41FA5}">
                      <a16:colId xmlns:a16="http://schemas.microsoft.com/office/drawing/2014/main" val="163584543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42389291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12477082"/>
                    </a:ext>
                  </a:extLst>
                </a:gridCol>
                <a:gridCol w="3248025">
                  <a:extLst>
                    <a:ext uri="{9D8B030D-6E8A-4147-A177-3AD203B41FA5}">
                      <a16:colId xmlns:a16="http://schemas.microsoft.com/office/drawing/2014/main" val="694707714"/>
                    </a:ext>
                  </a:extLst>
                </a:gridCol>
                <a:gridCol w="3642791">
                  <a:extLst>
                    <a:ext uri="{9D8B030D-6E8A-4147-A177-3AD203B41FA5}">
                      <a16:colId xmlns:a16="http://schemas.microsoft.com/office/drawing/2014/main" val="1580955527"/>
                    </a:ext>
                  </a:extLst>
                </a:gridCol>
                <a:gridCol w="252934">
                  <a:extLst>
                    <a:ext uri="{9D8B030D-6E8A-4147-A177-3AD203B41FA5}">
                      <a16:colId xmlns:a16="http://schemas.microsoft.com/office/drawing/2014/main" val="1604109648"/>
                    </a:ext>
                  </a:extLst>
                </a:gridCol>
              </a:tblGrid>
              <a:tr h="1907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Симфония</a:t>
                      </a:r>
                      <a:r>
                        <a:rPr lang="ru-RU" sz="1600" dirty="0">
                          <a:effectLst/>
                        </a:rPr>
                        <a:t> как принцип взаимоотношений частей, базирующийся на 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гармонии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 синергии</a:t>
                      </a:r>
                      <a:endParaRPr lang="ru-RU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                   Полнота 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антиномии</a:t>
                      </a:r>
                      <a:endParaRPr lang="ru-RU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lnL w="12700" cmpd="sng">
                      <a:noFill/>
                    </a:lnL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081358"/>
                  </a:ext>
                </a:extLst>
              </a:tr>
              <a:tr h="2516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effectLst/>
                        </a:rPr>
                        <a:t>неслиянность</a:t>
                      </a:r>
                      <a:r>
                        <a:rPr lang="ru-RU" sz="1600" dirty="0">
                          <a:effectLst/>
                        </a:rPr>
                        <a:t>                         нераздельность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соработничество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lnR w="381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196875"/>
                  </a:ext>
                </a:extLst>
              </a:tr>
              <a:tr h="190728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Человек Русского мира как...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T w="127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...слуга Бога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>
                    <a:lnT w="12700" cmpd="sng">
                      <a:noFill/>
                    </a:lnT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Антиномия </a:t>
                      </a:r>
                      <a:r>
                        <a:rPr lang="ru-RU" sz="1600" dirty="0" err="1">
                          <a:effectLst/>
                        </a:rPr>
                        <a:t>конфессиональности</a:t>
                      </a:r>
                      <a:r>
                        <a:rPr lang="ru-RU" sz="1600" dirty="0">
                          <a:effectLst/>
                        </a:rPr>
                        <a:t> и соборности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Вера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1729652"/>
                  </a:ext>
                </a:extLst>
              </a:tr>
              <a:tr h="1684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и хранитель высших ценностей и смыслов, сформирован-</a:t>
                      </a:r>
                      <a:r>
                        <a:rPr lang="ru-RU" sz="1600" dirty="0" err="1">
                          <a:effectLst/>
                        </a:rPr>
                        <a:t>ных</a:t>
                      </a:r>
                      <a:r>
                        <a:rPr lang="ru-RU" sz="1600" dirty="0">
                          <a:effectLst/>
                        </a:rPr>
                        <a:t> верой его предков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уважительно относится к высшим ценностям, сформированным иными традиционными конфессиями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выстраивает свою жизнь на основе общих нравственных критериев справедливости, различения добра и зла, а также представлений об идеале человеческого совершенства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861847"/>
                  </a:ext>
                </a:extLst>
              </a:tr>
              <a:tr h="190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...сын народа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Антиномия родного и Вселенского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Народ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/>
                </a:tc>
                <a:extLst>
                  <a:ext uri="{0D108BD9-81ED-4DB2-BD59-A6C34878D82A}">
                    <a16:rowId xmlns:a16="http://schemas.microsoft.com/office/drawing/2014/main" val="127349852"/>
                  </a:ext>
                </a:extLst>
              </a:tr>
              <a:tr h="13548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своего родного языка, литературы и культуры, знаток истории своего народа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уважает и изучает традиции, историю и культуру других комплементарных народов, входящих в целостность Русского мира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носитель русского языка и хранитель знаний об общей исторической судьбе народов Русского мира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326966"/>
                  </a:ext>
                </a:extLst>
              </a:tr>
              <a:tr h="202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...гражданин Отечества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            Антиномия суверенного и солидарного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Отечество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vert="vert270" anchor="ctr"/>
                </a:tc>
                <a:extLst>
                  <a:ext uri="{0D108BD9-81ED-4DB2-BD59-A6C34878D82A}">
                    <a16:rowId xmlns:a16="http://schemas.microsoft.com/office/drawing/2014/main" val="2331817574"/>
                  </a:ext>
                </a:extLst>
              </a:tr>
              <a:tr h="1549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чтит законы своей страны, государственные символы и готов быть защитником её независимости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уважительно относится к законам и государственным символам других государств, входящих в дружественные нам надгосударственные объединения и союзы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готов к защите и оказанию помощи братским дружественным странам (интернациональный долг)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19" marR="44719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27531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228600" y="132444"/>
            <a:ext cx="135350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 человека Русского мира</a:t>
            </a:r>
            <a:endParaRPr lang="ru-RU" sz="2800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7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1875" y="6164130"/>
            <a:ext cx="6680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 человека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E9939C-9413-8629-69C5-D68863E295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5352" y="400188"/>
            <a:ext cx="8554453" cy="605762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1535B5-C4D0-CDEE-2DD7-1A1FDA8DD49E}"/>
              </a:ext>
            </a:extLst>
          </p:cNvPr>
          <p:cNvSpPr/>
          <p:nvPr/>
        </p:nvSpPr>
        <p:spPr>
          <a:xfrm>
            <a:off x="6713620" y="2272050"/>
            <a:ext cx="516811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Кем быть? </a:t>
            </a:r>
            <a:r>
              <a:rPr lang="ru-RU" sz="28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(профессиональный выбор)</a:t>
            </a:r>
            <a:endParaRPr lang="ru-RU" sz="1600" dirty="0">
              <a:solidFill>
                <a:srgbClr val="C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 быть? </a:t>
            </a:r>
            <a:r>
              <a:rPr lang="ru-RU" sz="28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(нравственный выбор)</a:t>
            </a:r>
            <a:endParaRPr lang="ru-RU" sz="1600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endParaRPr lang="ru-RU" sz="1600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имя Кого/чего быть?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(определение смысла)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97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7340" y="199987"/>
            <a:ext cx="5166799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Основания воспитания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Русского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3928" y="199987"/>
            <a:ext cx="536170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Вера:</a:t>
            </a:r>
            <a:r>
              <a:rPr lang="ru-RU" sz="28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 (Конституция РФ, поправка к ст. 67), </a:t>
            </a:r>
            <a:r>
              <a:rPr lang="ru-RU" sz="1600" dirty="0" err="1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культурообразующие</a:t>
            </a: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традиционные религии, духовные идеалы и смыслы, свобода совести и вероисповедания, духовно-нравственные традиционные ценности, межконфессиональный мир и согласие, торжество добра и истины, соработничество разных конфессий. </a:t>
            </a:r>
          </a:p>
          <a:p>
            <a:pPr indent="270510">
              <a:spcAft>
                <a:spcPts val="0"/>
              </a:spcAft>
            </a:pP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Народ:</a:t>
            </a:r>
            <a:r>
              <a:rPr lang="ru-RU" sz="28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семья, единство в многообразии, государствообразующий народ, другие народы и национальные общины, общность исторической судьбы (духовный характер русской идентичности, чуждый узконациональному пониманию этничности). </a:t>
            </a:r>
          </a:p>
          <a:p>
            <a:pPr indent="270510">
              <a:spcAft>
                <a:spcPts val="0"/>
              </a:spcAft>
            </a:pPr>
            <a:endParaRPr lang="ru-RU" sz="1600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Отечество: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 поколений, Отечество небесное, Отечество земное, великая и малая Родина, достояние и наследие,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державность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вселенскость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русский язык как государственный и межнациональный, языки народов России, русская и национальные культуры, объединяющая нас история, служение Родине. 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E9939C-9413-8629-69C5-D68863E295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4444" y="1753985"/>
            <a:ext cx="7244485" cy="513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7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8361" y="5625937"/>
            <a:ext cx="48413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Начала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3928" y="199987"/>
            <a:ext cx="536170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Вера:</a:t>
            </a:r>
            <a:r>
              <a:rPr lang="ru-RU" sz="28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 (Конституция РФ, поправка к ст. 67), </a:t>
            </a:r>
            <a:r>
              <a:rPr lang="ru-RU" sz="1600" dirty="0" err="1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культурообразующие</a:t>
            </a: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традиционные религии, духовные идеалы и смыслы, свобода совести и вероисповедания, духовно-нравственные традиционные ценности, межконфессиональный мир и согласие, торжество добра и истины, соработничество разных конфессий. </a:t>
            </a:r>
          </a:p>
          <a:p>
            <a:pPr indent="270510">
              <a:spcAft>
                <a:spcPts val="0"/>
              </a:spcAft>
            </a:pP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Народ:</a:t>
            </a:r>
            <a:r>
              <a:rPr lang="ru-RU" sz="28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человек, семья, единство в многообразии, государствообразующий народ, другие народы и национальные общины, общность исторической судьбы (духовный характер русской идентичности, чуждый узконациональному пониманию этничности). </a:t>
            </a:r>
          </a:p>
          <a:p>
            <a:pPr indent="270510">
              <a:spcAft>
                <a:spcPts val="0"/>
              </a:spcAft>
            </a:pPr>
            <a:endParaRPr lang="ru-RU" sz="1600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Отечество: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 поколений, Отечество небесное, Отечество земное, великая и малая Родина, достояние и наследие,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державность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вселенскость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русский язык как государственный и межнациональный, языки народов России, русская и национальные культуры, объединяющая нас история, служение Родине. 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33" y="1043385"/>
            <a:ext cx="4522539" cy="438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7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95" y="1406631"/>
            <a:ext cx="7858615" cy="5225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44" y="199127"/>
            <a:ext cx="5427134" cy="3633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4" t="22707" r="34391"/>
          <a:stretch/>
        </p:blipFill>
        <p:spPr>
          <a:xfrm>
            <a:off x="1263535" y="3491344"/>
            <a:ext cx="1791997" cy="31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92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" b="5283"/>
          <a:stretch/>
        </p:blipFill>
        <p:spPr bwMode="auto">
          <a:xfrm>
            <a:off x="6016625" y="619125"/>
            <a:ext cx="5622252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3751263" y="1407025"/>
            <a:ext cx="21721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ru-RU" sz="4400" dirty="0">
                <a:latin typeface="+mn-lt"/>
              </a:rPr>
              <a:t>ost0101</a:t>
            </a:r>
            <a:endParaRPr lang="ru-RU" altLang="ru-RU" sz="4400" dirty="0">
              <a:latin typeface="+mn-lt"/>
            </a:endParaRPr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468441"/>
            <a:ext cx="70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5E1D56-3E84-B4B9-D3A7-ED74D384EF07}"/>
              </a:ext>
            </a:extLst>
          </p:cNvPr>
          <p:cNvSpPr/>
          <p:nvPr/>
        </p:nvSpPr>
        <p:spPr>
          <a:xfrm>
            <a:off x="6509404" y="5753100"/>
            <a:ext cx="49279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  <a:r>
              <a:rPr lang="ru-RU" sz="3200" b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внимание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1433" y="2579758"/>
            <a:ext cx="906392" cy="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7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7400" y="414560"/>
            <a:ext cx="11404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</a:t>
            </a:r>
            <a:r>
              <a:rPr lang="ru-RU" sz="3600" b="1" dirty="0" err="1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міръ</a:t>
            </a:r>
            <a:r>
              <a:rPr lang="ru-RU" sz="3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</a:t>
            </a:r>
          </a:p>
          <a:p>
            <a:pPr>
              <a:spcAft>
                <a:spcPts val="0"/>
              </a:spcAft>
            </a:pP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религиозно-ценностная</a:t>
            </a: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(Вера), </a:t>
            </a:r>
          </a:p>
          <a:p>
            <a:pPr>
              <a:spcAft>
                <a:spcPts val="0"/>
              </a:spcAft>
            </a:pP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национально-культурная</a:t>
            </a: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(Народ), </a:t>
            </a:r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государственно-территориальная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(Отечество)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соборная и «мозаичная»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целостность</a:t>
            </a: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(по Л. Н. Гумилёву), </a:t>
            </a:r>
          </a:p>
          <a:p>
            <a:pPr>
              <a:spcAft>
                <a:spcPts val="0"/>
              </a:spcAft>
            </a:pP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«цветущая сложность»</a:t>
            </a:r>
            <a:r>
              <a:rPr lang="ru-RU" sz="3600" baseline="30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(по К. Н. Леонтьеву) с единым, содержащим социокультурный русский код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«цивилизационным ядром»</a:t>
            </a: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которое обладает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«цивилизационным притяжением»</a:t>
            </a:r>
            <a:r>
              <a:rPr lang="ru-RU" sz="3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effectLst/>
              <a:latin typeface="Calibri" panose="020F0502020204030204" pitchFamily="34" charset="0"/>
              <a:ea typeface="Batang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4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4818" y="6174999"/>
            <a:ext cx="4342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Ядро Русского м</a:t>
            </a:r>
            <a:r>
              <a:rPr lang="uk-UA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18" y="201542"/>
            <a:ext cx="5328456" cy="57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0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4992" y="6141748"/>
            <a:ext cx="10067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Цивилизационное пространство Русского м</a:t>
            </a:r>
            <a:r>
              <a:rPr lang="uk-UA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33" y="221835"/>
            <a:ext cx="5760720" cy="58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6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4992" y="6141748"/>
            <a:ext cx="10067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Цивилизационное пространство Русского м</a:t>
            </a:r>
            <a:r>
              <a:rPr lang="uk-UA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33" y="221835"/>
            <a:ext cx="5760720" cy="58694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26057" y="1363286"/>
            <a:ext cx="404748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МЕЖРЕЛИГИОЗНОЕ СОГЛАСИЕ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5461" y="3131619"/>
            <a:ext cx="404748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МЕЖНАЦИОНАЛЬНАЯ СОЛИДАРНОСТЬ</a:t>
            </a:r>
            <a:endParaRPr lang="ru-RU" sz="28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56588" y="3156559"/>
            <a:ext cx="404748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ГЕОПОЛИТИЧЕСКОЕ СОДРУЖЕСТВО</a:t>
            </a:r>
            <a:endParaRPr lang="ru-RU" sz="28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270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6" descr="F:\Мои электронные документы\Статьи свои\Концепты и рисунки\Русский мир\скреп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04" y="270770"/>
            <a:ext cx="9978823" cy="56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01254" y="6078975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Скрепы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69526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7" descr="F:\Мои электронные документы\Статьи свои\Концепты и рисунки\Русский мир\ито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073" y="323994"/>
            <a:ext cx="8673724" cy="584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6896" y="6164674"/>
            <a:ext cx="4342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Ядро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/>
          </a:p>
        </p:txBody>
      </p:sp>
      <p:sp>
        <p:nvSpPr>
          <p:cNvPr id="3" name="Кольцо 2"/>
          <p:cNvSpPr/>
          <p:nvPr/>
        </p:nvSpPr>
        <p:spPr>
          <a:xfrm>
            <a:off x="3009207" y="-864522"/>
            <a:ext cx="7140633" cy="7190508"/>
          </a:xfrm>
          <a:prstGeom prst="donut">
            <a:avLst>
              <a:gd name="adj" fmla="val 3733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5" y="1733601"/>
            <a:ext cx="1787235" cy="19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3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7" descr="F:\Мои электронные документы\Статьи свои\Концепты и рисунки\Русский мир\ито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073" y="323994"/>
            <a:ext cx="8673724" cy="584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5933" y="6164674"/>
            <a:ext cx="10067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Цивилизационное пространство Русского </a:t>
            </a:r>
            <a:r>
              <a:rPr lang="ru-RU" sz="3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міра</a:t>
            </a:r>
            <a:endParaRPr lang="ru-RU" sz="3200" dirty="0"/>
          </a:p>
        </p:txBody>
      </p:sp>
      <p:sp>
        <p:nvSpPr>
          <p:cNvPr id="3" name="Кольцо 2"/>
          <p:cNvSpPr/>
          <p:nvPr/>
        </p:nvSpPr>
        <p:spPr>
          <a:xfrm>
            <a:off x="3009207" y="-864522"/>
            <a:ext cx="7140633" cy="7190508"/>
          </a:xfrm>
          <a:prstGeom prst="donut">
            <a:avLst>
              <a:gd name="adj" fmla="val 3001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52832" y="1255222"/>
            <a:ext cx="2934393" cy="2984269"/>
          </a:xfrm>
          <a:prstGeom prst="ellips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39" y="1185880"/>
            <a:ext cx="2858578" cy="28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0075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>
          <a:defRPr sz="3200" dirty="0" smtClean="0">
            <a:latin typeface="Century Gothic" panose="020B0502020202020204" pitchFamily="34" charset="0"/>
            <a:ea typeface="Calibri" panose="020F0502020204030204" pitchFamily="34" charset="0"/>
            <a:cs typeface="Times New Roman" panose="02020603050405020304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722</TotalTime>
  <Words>836</Words>
  <Application>Microsoft Office PowerPoint</Application>
  <PresentationFormat>Широкоэкранный</PresentationFormat>
  <Paragraphs>142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Batang</vt:lpstr>
      <vt:lpstr>MS Mincho</vt:lpstr>
      <vt:lpstr>Arial</vt:lpstr>
      <vt:lpstr>Arial Black</vt:lpstr>
      <vt:lpstr>Calibri</vt:lpstr>
      <vt:lpstr>Century Gothic</vt:lpstr>
      <vt:lpstr>Franklin Gothic Book</vt:lpstr>
      <vt:lpstr>Times New Roman</vt:lpstr>
      <vt:lpstr>Verdana</vt:lpstr>
      <vt:lpstr>Crop</vt:lpstr>
      <vt:lpstr>  воспитание человека   Русского Мира – вызов времени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Мировоззренческий и воспитательный векторы в образовании не могут быть неопределёнными столь долго</dc:title>
  <dc:creator>Остапенко Андрей</dc:creator>
  <cp:lastModifiedBy>pc</cp:lastModifiedBy>
  <cp:revision>55</cp:revision>
  <dcterms:created xsi:type="dcterms:W3CDTF">2023-04-05T18:25:52Z</dcterms:created>
  <dcterms:modified xsi:type="dcterms:W3CDTF">2025-11-05T10:29:33Z</dcterms:modified>
</cp:coreProperties>
</file>